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sldIdLst>
    <p:sldId id="283" r:id="rId4"/>
    <p:sldId id="282" r:id="rId5"/>
    <p:sldId id="277" r:id="rId6"/>
    <p:sldId id="278" r:id="rId7"/>
    <p:sldId id="261" r:id="rId8"/>
    <p:sldId id="257" r:id="rId9"/>
    <p:sldId id="262" r:id="rId10"/>
    <p:sldId id="287" r:id="rId11"/>
    <p:sldId id="263" r:id="rId12"/>
    <p:sldId id="264" r:id="rId13"/>
    <p:sldId id="265" r:id="rId14"/>
    <p:sldId id="266" r:id="rId15"/>
    <p:sldId id="271" r:id="rId16"/>
    <p:sldId id="272" r:id="rId17"/>
    <p:sldId id="273" r:id="rId18"/>
    <p:sldId id="274" r:id="rId19"/>
    <p:sldId id="275" r:id="rId20"/>
    <p:sldId id="288" r:id="rId21"/>
    <p:sldId id="279" r:id="rId22"/>
    <p:sldId id="284" r:id="rId23"/>
    <p:sldId id="280" r:id="rId24"/>
    <p:sldId id="289" r:id="rId25"/>
    <p:sldId id="267" r:id="rId26"/>
    <p:sldId id="268" r:id="rId27"/>
    <p:sldId id="281" r:id="rId28"/>
    <p:sldId id="285" r:id="rId29"/>
    <p:sldId id="27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56959-B7A5-874C-9AA1-B85A6B893AE6}" v="1" dt="2022-11-18T15:53:51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5179"/>
  </p:normalViewPr>
  <p:slideViewPr>
    <p:cSldViewPr snapToGrid="0">
      <p:cViewPr varScale="1">
        <p:scale>
          <a:sx n="96" d="100"/>
          <a:sy n="96" d="100"/>
        </p:scale>
        <p:origin x="1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586105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990600"/>
            <a:ext cx="7772400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11277" name="Picture 13" descr="curves-belfast-white bkg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481243"/>
            <a:ext cx="1658978" cy="237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2438400"/>
            <a:ext cx="6400800" cy="1752600"/>
          </a:xfrm>
          <a:effectLst>
            <a:outerShdw dist="28398" dir="1593903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rgbClr val="661C78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55" y="6080621"/>
            <a:ext cx="1908593" cy="551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6001505"/>
            <a:ext cx="2533551" cy="6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6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1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8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93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91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91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22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4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1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70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24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11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rc 3"/>
          <p:cNvSpPr>
            <a:spLocks/>
          </p:cNvSpPr>
          <p:nvPr/>
        </p:nvSpPr>
        <p:spPr bwMode="auto">
          <a:xfrm>
            <a:off x="0" y="228600"/>
            <a:ext cx="8410575" cy="66182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8F66A8"/>
              </a:solidFill>
            </a:endParaRPr>
          </a:p>
        </p:txBody>
      </p:sp>
      <p:pic>
        <p:nvPicPr>
          <p:cNvPr id="10244" name="Picture 4" descr="BHSCTmainlogo_purple copy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304800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251" name="Picture 11" descr="curves-belfast-white bkg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1403" y="3307098"/>
            <a:ext cx="1650197" cy="236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534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02" y="6073326"/>
            <a:ext cx="1616370" cy="467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049" y="6001505"/>
            <a:ext cx="2533551" cy="6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824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61C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61C7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61C7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61C7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61C7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61C7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61C7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61C7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61C7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A8CA"/>
        </a:buClr>
        <a:buSzPct val="65000"/>
        <a:buFont typeface="Wingdings" pitchFamily="2" charset="2"/>
        <a:buChar char="l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cid:c31e5678-d18b-4a72-91ee-44afefc0a8b0" TargetMode="External"/><Relationship Id="rId5" Type="http://schemas.openxmlformats.org/officeDocument/2006/relationships/image" Target="../media/image13.jpeg"/><Relationship Id="rId4" Type="http://schemas.openxmlformats.org/officeDocument/2006/relationships/image" Target="cid:image008.jpg@01D66114.A08DB51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70313" y="1597429"/>
            <a:ext cx="7772400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>
                <a:solidFill>
                  <a:srgbClr val="661C78"/>
                </a:solidFill>
              </a:rPr>
              <a:t>Introducing Care Opinion in a Large Multi Site Health Trust – challenges and opportunities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0818" y="3502429"/>
            <a:ext cx="6400800" cy="1752600"/>
          </a:xfrm>
        </p:spPr>
        <p:txBody>
          <a:bodyPr/>
          <a:lstStyle/>
          <a:p>
            <a:r>
              <a:rPr lang="en-GB" dirty="0"/>
              <a:t>Belfast Health and Social Care Trust</a:t>
            </a:r>
          </a:p>
        </p:txBody>
      </p:sp>
    </p:spTree>
    <p:extLst>
      <p:ext uri="{BB962C8B-B14F-4D97-AF65-F5344CB8AC3E}">
        <p14:creationId xmlns:p14="http://schemas.microsoft.com/office/powerpoint/2010/main" val="367865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achieved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Training expanded to include how to ask for feedback and the importance of feedback to the Trust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35"/>
          <a:stretch/>
        </p:blipFill>
        <p:spPr>
          <a:xfrm>
            <a:off x="538161" y="3387004"/>
            <a:ext cx="4621299" cy="2625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787" y="3387004"/>
            <a:ext cx="3103994" cy="23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6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achieved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09" y="995218"/>
            <a:ext cx="8534400" cy="3962400"/>
          </a:xfrm>
        </p:spPr>
        <p:txBody>
          <a:bodyPr/>
          <a:lstStyle/>
          <a:p>
            <a:r>
              <a:rPr lang="en-GB" dirty="0"/>
              <a:t>Build conversations and changes through communicating with stories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28"/>
          <a:stretch/>
        </p:blipFill>
        <p:spPr>
          <a:xfrm>
            <a:off x="6264492" y="1585011"/>
            <a:ext cx="1771143" cy="4551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46" y="2707964"/>
            <a:ext cx="1118263" cy="3464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131" y="2049822"/>
            <a:ext cx="4221005" cy="1582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540" y="3848331"/>
            <a:ext cx="4205844" cy="17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achieved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5771"/>
            <a:ext cx="8534400" cy="3962400"/>
          </a:xfrm>
        </p:spPr>
        <p:txBody>
          <a:bodyPr/>
          <a:lstStyle/>
          <a:p>
            <a:r>
              <a:rPr lang="en-GB" dirty="0"/>
              <a:t>Boosting staff morale through recognition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653492"/>
            <a:ext cx="5659582" cy="2594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9622" y="3146887"/>
            <a:ext cx="68746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BB0059"/>
                </a:solidFill>
                <a:latin typeface="CIDFont+F7"/>
              </a:rPr>
              <a:t>She was an absolute angel! Rushed off her feet and she still managed to provide the best care to myself and two other patients awaiting beds.”</a:t>
            </a:r>
          </a:p>
          <a:p>
            <a:pPr algn="r"/>
            <a:r>
              <a:rPr lang="en-GB" sz="2000" dirty="0">
                <a:solidFill>
                  <a:srgbClr val="662748"/>
                </a:solidFill>
                <a:latin typeface="CIDFont+F8"/>
              </a:rPr>
              <a:t>“All of the doctors and nurses involved were really nice and empathetic and throughout the whole process, I was treated with respect.”</a:t>
            </a:r>
          </a:p>
          <a:p>
            <a:r>
              <a:rPr lang="en-GB" dirty="0">
                <a:solidFill>
                  <a:srgbClr val="00B6CC"/>
                </a:solidFill>
                <a:latin typeface="CIDFont+F9"/>
              </a:rPr>
              <a:t>“Cared for with so much compassion and empathy, even with the department being so</a:t>
            </a:r>
          </a:p>
          <a:p>
            <a:r>
              <a:rPr lang="en-GB" dirty="0">
                <a:solidFill>
                  <a:srgbClr val="00B6CC"/>
                </a:solidFill>
                <a:latin typeface="CIDFont+F9"/>
              </a:rPr>
              <a:t>busy, I could look round me and see each person was being cared for by the lovely staff</a:t>
            </a:r>
          </a:p>
          <a:p>
            <a:r>
              <a:rPr lang="en-GB" dirty="0">
                <a:solidFill>
                  <a:srgbClr val="00B6CC"/>
                </a:solidFill>
                <a:latin typeface="CIDFont+F9"/>
              </a:rPr>
              <a:t>going to highest for each patient.”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72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is influencing our work…..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21" y="1836305"/>
            <a:ext cx="7800975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122" y="2474913"/>
            <a:ext cx="6132224" cy="33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2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leads to more involvement in our services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34" y="1567873"/>
            <a:ext cx="617276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6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answered concerns and explained why things happen…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82" y="1542184"/>
            <a:ext cx="7696200" cy="260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05" y="4635644"/>
            <a:ext cx="721042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2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increased communication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695" y="1683327"/>
            <a:ext cx="73533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" y="3878550"/>
            <a:ext cx="69342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2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Care Opinion Forum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x_70AF996C-DDBD-41EC-8271-FE8BB943ED3C" descr="80A6B111-67F5-4B75-902B-FE9B14A57B44@la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9" y="1737359"/>
            <a:ext cx="2845891" cy="185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x_CA5303C0-D911-47CE-B0C5-BB49C57DB40E" descr="7BC6C32E-9307-4B0D-8505-4393717C4446@la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5129" y="1752600"/>
            <a:ext cx="2690345" cy="18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A8A8537A-4923-476E-AD44-8A269D5781E3" descr="image00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514" y="3733799"/>
            <a:ext cx="5386769" cy="218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068273F7-9EC5-40F4-B6F9-513A1420D4F3" descr="image00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7513" y="1957939"/>
            <a:ext cx="2754087" cy="355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37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01009"/>
            <a:ext cx="7772400" cy="1362075"/>
          </a:xfrm>
        </p:spPr>
        <p:txBody>
          <a:bodyPr/>
          <a:lstStyle/>
          <a:p>
            <a:r>
              <a:rPr lang="en-GB" dirty="0"/>
              <a:t>Challenges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927" y="3343564"/>
            <a:ext cx="5566786" cy="106333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35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Small steps make big journeys</a:t>
            </a:r>
          </a:p>
          <a:p>
            <a:pPr lvl="1"/>
            <a:r>
              <a:rPr lang="en-GB" dirty="0"/>
              <a:t>- concentrating on one service or area at a time is better than trying to do it all at once</a:t>
            </a:r>
          </a:p>
          <a:p>
            <a:pPr lvl="1"/>
            <a:endParaRPr lang="en-GB" dirty="0"/>
          </a:p>
          <a:p>
            <a:r>
              <a:rPr lang="en-GB" dirty="0"/>
              <a:t>Local voices not just a central team</a:t>
            </a:r>
          </a:p>
          <a:p>
            <a:pPr lvl="1"/>
            <a:r>
              <a:rPr lang="en-GB" dirty="0"/>
              <a:t>-Having champions who are engaged and promoting within their areas lightens the load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74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41200"/>
            <a:ext cx="4040188" cy="639762"/>
          </a:xfrm>
        </p:spPr>
        <p:txBody>
          <a:bodyPr/>
          <a:lstStyle/>
          <a:p>
            <a:r>
              <a:rPr lang="en-GB" dirty="0"/>
              <a:t>Máire Alexander</a:t>
            </a:r>
          </a:p>
          <a:p>
            <a:r>
              <a:rPr lang="en-GB" dirty="0"/>
              <a:t>Patient and Client Experience Manager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41200"/>
            <a:ext cx="4041775" cy="639762"/>
          </a:xfrm>
        </p:spPr>
        <p:txBody>
          <a:bodyPr/>
          <a:lstStyle/>
          <a:p>
            <a:r>
              <a:rPr lang="en-GB" dirty="0"/>
              <a:t>Caitlin Cosgrove</a:t>
            </a:r>
          </a:p>
          <a:p>
            <a:r>
              <a:rPr lang="en-GB" dirty="0"/>
              <a:t>Patient and Client Experience Facilitator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1851" y="3082253"/>
            <a:ext cx="2130950" cy="291254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63" y="3080962"/>
            <a:ext cx="2413029" cy="2913836"/>
          </a:xfrm>
        </p:spPr>
      </p:pic>
    </p:spTree>
    <p:extLst>
      <p:ext uri="{BB962C8B-B14F-4D97-AF65-F5344CB8AC3E}">
        <p14:creationId xmlns:p14="http://schemas.microsoft.com/office/powerpoint/2010/main" val="1980841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3058"/>
            <a:ext cx="8534400" cy="5043948"/>
          </a:xfrm>
        </p:spPr>
        <p:txBody>
          <a:bodyPr/>
          <a:lstStyle/>
          <a:p>
            <a:r>
              <a:rPr lang="en-GB" dirty="0"/>
              <a:t>Praise areas who are engaging with Care Opinion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Listen to feedback from the staff – what works in one area may not in another!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93" y="4826014"/>
            <a:ext cx="4198470" cy="1098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432" y="1634289"/>
            <a:ext cx="3593432" cy="2245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21" y="4826014"/>
            <a:ext cx="4071979" cy="98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12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Understanding Care Opinion should be throughout the levels of staff</a:t>
            </a:r>
          </a:p>
          <a:p>
            <a:pPr lvl="1"/>
            <a:r>
              <a:rPr lang="en-GB" dirty="0"/>
              <a:t>We held awareness sessions for frontline staff not just responders</a:t>
            </a:r>
          </a:p>
          <a:p>
            <a:r>
              <a:rPr lang="en-GB" dirty="0"/>
              <a:t>Timing is everything!</a:t>
            </a:r>
          </a:p>
          <a:p>
            <a:r>
              <a:rPr lang="en-GB" dirty="0"/>
              <a:t>Don’t be shy! </a:t>
            </a:r>
          </a:p>
        </p:txBody>
      </p:sp>
    </p:spTree>
    <p:extLst>
      <p:ext uri="{BB962C8B-B14F-4D97-AF65-F5344CB8AC3E}">
        <p14:creationId xmlns:p14="http://schemas.microsoft.com/office/powerpoint/2010/main" val="256593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2504209"/>
            <a:ext cx="7772400" cy="1362075"/>
          </a:xfrm>
        </p:spPr>
        <p:txBody>
          <a:bodyPr/>
          <a:lstStyle/>
          <a:p>
            <a:r>
              <a:rPr lang="en-GB" dirty="0"/>
              <a:t>OVER TO YOU…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724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learn from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" y="1096898"/>
            <a:ext cx="8534400" cy="42855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"/>
            </a:pPr>
            <a:r>
              <a:rPr lang="en-GB" sz="2800" dirty="0"/>
              <a:t>Embed Care Opinion in Governance Structures – </a:t>
            </a:r>
          </a:p>
          <a:p>
            <a:pPr lvl="2">
              <a:buFont typeface="Wingdings" panose="05000000000000000000" pitchFamily="2" charset="2"/>
              <a:buChar char=""/>
            </a:pPr>
            <a:r>
              <a:rPr lang="en-GB" dirty="0"/>
              <a:t>use it as Quality Assurance and have reporting mechanisms based on Care Opinion</a:t>
            </a:r>
          </a:p>
          <a:p>
            <a:pPr>
              <a:buFont typeface="Wingdings" panose="05000000000000000000" pitchFamily="2" charset="2"/>
              <a:buChar char=""/>
            </a:pPr>
            <a:r>
              <a:rPr lang="en-GB" sz="2800" dirty="0"/>
              <a:t>Think about responses</a:t>
            </a:r>
          </a:p>
          <a:p>
            <a:pPr lvl="2">
              <a:buFont typeface="Wingdings" panose="05000000000000000000" pitchFamily="2" charset="2"/>
              <a:buChar char=""/>
            </a:pPr>
            <a:r>
              <a:rPr lang="en-GB" dirty="0"/>
              <a:t>Training for responders makes our feedback more valuable for staff and for patients</a:t>
            </a:r>
          </a:p>
          <a:p>
            <a:pPr>
              <a:buFont typeface="Wingdings" panose="05000000000000000000" pitchFamily="2" charset="2"/>
              <a:buChar char=""/>
            </a:pPr>
            <a:r>
              <a:rPr lang="en-GB" sz="2800" dirty="0"/>
              <a:t>Increase visibility of Care Opinion internally and externally </a:t>
            </a:r>
          </a:p>
          <a:p>
            <a:pPr lvl="2">
              <a:buFont typeface="Wingdings" panose="05000000000000000000" pitchFamily="2" charset="2"/>
              <a:buChar char=""/>
            </a:pPr>
            <a:r>
              <a:rPr lang="en-GB" dirty="0"/>
              <a:t> attending public events, using online channels, newsletters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84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Oversight mechanisms within Divisional and Directorate Structures</a:t>
            </a:r>
          </a:p>
          <a:p>
            <a:r>
              <a:rPr lang="en-GB" dirty="0"/>
              <a:t>Recognising ‘soft’ changes – where feedback leads to change, but not in a direct or immediate way</a:t>
            </a:r>
          </a:p>
          <a:p>
            <a:r>
              <a:rPr lang="en-GB" dirty="0"/>
              <a:t>Continued engagement from all levels of staff within BHSCT</a:t>
            </a:r>
          </a:p>
        </p:txBody>
      </p:sp>
    </p:spTree>
    <p:extLst>
      <p:ext uri="{BB962C8B-B14F-4D97-AF65-F5344CB8AC3E}">
        <p14:creationId xmlns:p14="http://schemas.microsoft.com/office/powerpoint/2010/main" val="3641874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will lead us to…</a:t>
            </a:r>
          </a:p>
        </p:txBody>
      </p:sp>
      <p:pic>
        <p:nvPicPr>
          <p:cNvPr id="1026" name="Picture 2" descr="What Does “Success” Look Like To You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030" y="1637608"/>
            <a:ext cx="6854769" cy="39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71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maybe?</a:t>
            </a:r>
          </a:p>
        </p:txBody>
      </p:sp>
      <p:pic>
        <p:nvPicPr>
          <p:cNvPr id="1034" name="Picture 10" descr="A Year After Suez Blockage, Another Evergreen Ship Is Mired in the  Chesapeake - The New York Tim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768" y="1514856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9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572814" y="612228"/>
            <a:ext cx="7845972" cy="2793124"/>
          </a:xfrm>
        </p:spPr>
        <p:txBody>
          <a:bodyPr/>
          <a:lstStyle/>
          <a:p>
            <a:r>
              <a:rPr lang="en-GB" dirty="0">
                <a:solidFill>
                  <a:srgbClr val="661C78"/>
                </a:solidFill>
              </a:rPr>
              <a:t>Thank you!</a:t>
            </a:r>
            <a:endParaRPr lang="en-GB" dirty="0"/>
          </a:p>
        </p:txBody>
      </p:sp>
      <p:pic>
        <p:nvPicPr>
          <p:cNvPr id="4" name="Picture 3" descr="File:Thank you.jpg - SourceWat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585" y="2590472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6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36" y="206208"/>
            <a:ext cx="8890498" cy="53259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393192" y="4507992"/>
            <a:ext cx="4608576" cy="102412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5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21" y="599726"/>
            <a:ext cx="7722524" cy="47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4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Big Organisations change slowly</a:t>
            </a:r>
          </a:p>
        </p:txBody>
      </p:sp>
      <p:pic>
        <p:nvPicPr>
          <p:cNvPr id="1026" name="Picture 2" descr="Suez Canal blocked by stranded Evergreen boxship - Splash24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476" y="1924278"/>
            <a:ext cx="5515687" cy="302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9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04"/>
            <a:ext cx="5482952" cy="769031"/>
          </a:xfrm>
          <a:noFill/>
        </p:spPr>
        <p:txBody>
          <a:bodyPr/>
          <a:lstStyle/>
          <a:p>
            <a:r>
              <a:rPr lang="en-GB" dirty="0">
                <a:effectLst/>
                <a:latin typeface="+mn-lt"/>
              </a:rPr>
              <a:t>Care Opinion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The story so far</a:t>
            </a:r>
            <a:r>
              <a:rPr lang="en-GB" b="0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1" y="283705"/>
            <a:ext cx="2182466" cy="880390"/>
          </a:xfrm>
          <a:prstGeom prst="rect">
            <a:avLst/>
          </a:prstGeom>
        </p:spPr>
      </p:pic>
      <p:pic>
        <p:nvPicPr>
          <p:cNvPr id="7" name="Content Placeholder 6" descr="Image"/>
          <p:cNvPicPr>
            <a:picLocks noGrp="1"/>
          </p:cNvPicPr>
          <p:nvPr>
            <p:ph idx="1"/>
          </p:nvPr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3153" y="1624671"/>
            <a:ext cx="2317917" cy="210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"/>
          <p:cNvPicPr/>
          <p:nvPr/>
        </p:nvPicPr>
        <p:blipFill>
          <a:blip r:embed="rId5" r:link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575" y="1515952"/>
            <a:ext cx="2266300" cy="24941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4567" y="4098175"/>
            <a:ext cx="9052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/>
                </a:solidFill>
              </a:rPr>
              <a:t>Year 1 20/21 - Average of 8 stories per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/>
                </a:solidFill>
              </a:rPr>
              <a:t>83 trained responders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2"/>
                </a:solidFill>
              </a:rPr>
              <a:t>Promotion activities limited due to Covid-19</a:t>
            </a:r>
          </a:p>
          <a:p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Average of 39 stories per month</a:t>
            </a:r>
          </a:p>
          <a:p>
            <a:r>
              <a:rPr lang="en-GB" dirty="0"/>
              <a:t>484 trained responders</a:t>
            </a:r>
          </a:p>
          <a:p>
            <a:r>
              <a:rPr lang="en-GB" dirty="0"/>
              <a:t>Weekly social media posts</a:t>
            </a:r>
          </a:p>
          <a:p>
            <a:endParaRPr lang="en-GB" dirty="0"/>
          </a:p>
        </p:txBody>
      </p:sp>
      <p:pic>
        <p:nvPicPr>
          <p:cNvPr id="4" name="Picture 2" descr="f9d54d6a-19a3-49d9-a41e-ee6a5ad803e3@GBRP26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9953" y="2409344"/>
            <a:ext cx="2349302" cy="206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2873" y="3733800"/>
            <a:ext cx="3810000" cy="30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3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01009"/>
            <a:ext cx="7772400" cy="1362075"/>
          </a:xfrm>
        </p:spPr>
        <p:txBody>
          <a:bodyPr/>
          <a:lstStyle/>
          <a:p>
            <a:r>
              <a:rPr lang="en-GB" dirty="0"/>
              <a:t>Opportunities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7927" y="3343564"/>
            <a:ext cx="5566786" cy="106333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82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achieved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407"/>
            <a:ext cx="8534400" cy="3962400"/>
          </a:xfrm>
        </p:spPr>
        <p:txBody>
          <a:bodyPr/>
          <a:lstStyle/>
          <a:p>
            <a:r>
              <a:rPr lang="en-GB" dirty="0"/>
              <a:t>Feedback for new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44" b="9350"/>
          <a:stretch/>
        </p:blipFill>
        <p:spPr>
          <a:xfrm rot="2060774">
            <a:off x="5206331" y="2017710"/>
            <a:ext cx="4099789" cy="1045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5" t="21024" r="3306" b="23067"/>
          <a:stretch/>
        </p:blipFill>
        <p:spPr>
          <a:xfrm>
            <a:off x="457200" y="2255607"/>
            <a:ext cx="4355869" cy="524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069" y="3410750"/>
            <a:ext cx="2819141" cy="631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45" y="3055652"/>
            <a:ext cx="2290021" cy="1380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069" y="4436116"/>
            <a:ext cx="4326669" cy="856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305" y="2927113"/>
            <a:ext cx="2038614" cy="38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68219"/>
      </p:ext>
    </p:extLst>
  </p:cSld>
  <p:clrMapOvr>
    <a:masterClrMapping/>
  </p:clrMapOvr>
</p:sld>
</file>

<file path=ppt/theme/theme1.xml><?xml version="1.0" encoding="utf-8"?>
<a:theme xmlns:a="http://schemas.openxmlformats.org/drawingml/2006/main" name="NHSCT_white">
  <a:themeElements>
    <a:clrScheme name="NHSCT_whit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NHSCT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HSCT_whit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CT_whit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CT_whi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CT_whit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CT_whit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8" id="{FF251942-9E2A-482F-8854-06AFB0C2C7F2}" vid="{3CEE3143-9CEB-4759-8B19-28CCB9B2AB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6" ma:contentTypeDescription="Create a new document." ma:contentTypeScope="" ma:versionID="d62867a208bb933fc22168749048a8c5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ef711cd5f8b9762d719190804f3ef9e0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38014-3380-4b7f-a977-2ee071dd4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d89f4d8-c32d-4bf2-a081-9960b98df5c1}" ma:internalName="TaxCatchAll" ma:showField="CatchAllData" ma:web="db480776-5128-43a3-b677-12ebb2d774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24B2B6-1108-4FD1-B165-AE20B6B0B6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597EC6-B102-46FE-AAFA-80BBDCA847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489</Words>
  <Application>Microsoft Macintosh PowerPoint</Application>
  <PresentationFormat>On-screen Show (4:3)</PresentationFormat>
  <Paragraphs>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CIDFont+F7</vt:lpstr>
      <vt:lpstr>CIDFont+F8</vt:lpstr>
      <vt:lpstr>CIDFont+F9</vt:lpstr>
      <vt:lpstr>Times New Roman</vt:lpstr>
      <vt:lpstr>Wingdings</vt:lpstr>
      <vt:lpstr>NHSCT_white</vt:lpstr>
      <vt:lpstr>Introducing Care Opinion in a Large Multi Site Health Trust – challenges and opportunities</vt:lpstr>
      <vt:lpstr>About us</vt:lpstr>
      <vt:lpstr>PowerPoint Presentation</vt:lpstr>
      <vt:lpstr>PowerPoint Presentation</vt:lpstr>
      <vt:lpstr>Big Organisations change slowly</vt:lpstr>
      <vt:lpstr>Care Opinion  The story so far </vt:lpstr>
      <vt:lpstr>Current Picture</vt:lpstr>
      <vt:lpstr>Opportunities </vt:lpstr>
      <vt:lpstr>What we have achieved</vt:lpstr>
      <vt:lpstr>What we have achieved</vt:lpstr>
      <vt:lpstr>What we have achieved</vt:lpstr>
      <vt:lpstr>What we have achieved</vt:lpstr>
      <vt:lpstr>Feedback is influencing our work…..</vt:lpstr>
      <vt:lpstr>Which leads to more involvement in our services</vt:lpstr>
      <vt:lpstr>We answered concerns and explained why things happen…</vt:lpstr>
      <vt:lpstr>And increased communication</vt:lpstr>
      <vt:lpstr>Care Opinion Forum </vt:lpstr>
      <vt:lpstr>Challenges </vt:lpstr>
      <vt:lpstr>What have we learned?</vt:lpstr>
      <vt:lpstr>What have we learned?</vt:lpstr>
      <vt:lpstr>What have we learned?</vt:lpstr>
      <vt:lpstr>OVER TO YOU…</vt:lpstr>
      <vt:lpstr>What can you learn from us?</vt:lpstr>
      <vt:lpstr>Next steps </vt:lpstr>
      <vt:lpstr>Which will lead us to…</vt:lpstr>
      <vt:lpstr>And maybe?</vt:lpstr>
      <vt:lpstr>Thank you!</vt:lpstr>
    </vt:vector>
  </TitlesOfParts>
  <Company>Belfast H&amp;SC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Opinion</dc:title>
  <dc:creator>Walsh, Chris</dc:creator>
  <cp:lastModifiedBy>Fraser Gilmore</cp:lastModifiedBy>
  <cp:revision>35</cp:revision>
  <dcterms:created xsi:type="dcterms:W3CDTF">2022-06-14T08:34:52Z</dcterms:created>
  <dcterms:modified xsi:type="dcterms:W3CDTF">2022-11-18T15:53:53Z</dcterms:modified>
</cp:coreProperties>
</file>