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6" r:id="rId4"/>
    <p:sldId id="281" r:id="rId5"/>
    <p:sldId id="283" r:id="rId6"/>
    <p:sldId id="284" r:id="rId7"/>
    <p:sldId id="277" r:id="rId8"/>
    <p:sldId id="278" r:id="rId9"/>
    <p:sldId id="285" r:id="rId10"/>
    <p:sldId id="287" r:id="rId11"/>
    <p:sldId id="288" r:id="rId12"/>
    <p:sldId id="259" r:id="rId13"/>
    <p:sldId id="260" r:id="rId14"/>
    <p:sldId id="289" r:id="rId15"/>
    <p:sldId id="29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D0A63-5D2A-404B-AC43-5665E992B56B}" v="1" dt="2022-11-18T09:44:27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179"/>
  </p:normalViewPr>
  <p:slideViewPr>
    <p:cSldViewPr snapToGrid="0">
      <p:cViewPr varScale="1">
        <p:scale>
          <a:sx n="96" d="100"/>
          <a:sy n="96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FA968-3E1D-4FF1-8E4D-F7138548F94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0C44FD-42EE-4C71-9AB2-72AA21CC2A7F}">
      <dgm:prSet custT="1"/>
      <dgm:spPr/>
      <dgm:t>
        <a:bodyPr/>
        <a:lstStyle/>
        <a:p>
          <a:r>
            <a:rPr lang="en-US" sz="1000" b="1" dirty="0"/>
            <a:t>Collaboration team has been created</a:t>
          </a:r>
        </a:p>
      </dgm:t>
    </dgm:pt>
    <dgm:pt modelId="{1A70E81F-7001-4D42-915D-512A33E04311}" type="parTrans" cxnId="{51F526AA-0B07-470E-A5A2-FABEE3140161}">
      <dgm:prSet/>
      <dgm:spPr/>
      <dgm:t>
        <a:bodyPr/>
        <a:lstStyle/>
        <a:p>
          <a:endParaRPr lang="en-US"/>
        </a:p>
      </dgm:t>
    </dgm:pt>
    <dgm:pt modelId="{11F27337-059A-4A5A-BF7F-3E8475D1A3A1}" type="sibTrans" cxnId="{51F526AA-0B07-470E-A5A2-FABEE3140161}">
      <dgm:prSet/>
      <dgm:spPr/>
      <dgm:t>
        <a:bodyPr/>
        <a:lstStyle/>
        <a:p>
          <a:endParaRPr lang="en-US"/>
        </a:p>
      </dgm:t>
    </dgm:pt>
    <dgm:pt modelId="{32A30D77-524E-462E-9C57-04CF3645F6C3}">
      <dgm:prSet custT="1"/>
      <dgm:spPr/>
      <dgm:t>
        <a:bodyPr/>
        <a:lstStyle/>
        <a:p>
          <a:r>
            <a:rPr lang="en-US" sz="800" b="1" dirty="0"/>
            <a:t>Quality Planning approach used prior to implementation based on a quality management system </a:t>
          </a:r>
        </a:p>
      </dgm:t>
    </dgm:pt>
    <dgm:pt modelId="{C4A4635D-35FD-4659-93BD-C66ED876B29A}" type="parTrans" cxnId="{6125ADD4-11CB-494C-BFD5-E4CFED94F7BD}">
      <dgm:prSet/>
      <dgm:spPr/>
      <dgm:t>
        <a:bodyPr/>
        <a:lstStyle/>
        <a:p>
          <a:endParaRPr lang="en-US"/>
        </a:p>
      </dgm:t>
    </dgm:pt>
    <dgm:pt modelId="{3A3F85D3-FB35-45C4-8120-ED833D0FBEA5}" type="sibTrans" cxnId="{6125ADD4-11CB-494C-BFD5-E4CFED94F7BD}">
      <dgm:prSet/>
      <dgm:spPr/>
      <dgm:t>
        <a:bodyPr/>
        <a:lstStyle/>
        <a:p>
          <a:endParaRPr lang="en-US"/>
        </a:p>
      </dgm:t>
    </dgm:pt>
    <dgm:pt modelId="{8C9ED49A-BD02-4BF2-ACA6-E26D8856E319}">
      <dgm:prSet/>
      <dgm:spPr/>
      <dgm:t>
        <a:bodyPr/>
        <a:lstStyle/>
        <a:p>
          <a:r>
            <a:rPr lang="en-US" b="1" dirty="0"/>
            <a:t>Linked closely with Care Opinion and PET</a:t>
          </a:r>
        </a:p>
      </dgm:t>
    </dgm:pt>
    <dgm:pt modelId="{A5B095F1-6113-4AB1-AEAF-D94D9D2BD3AD}" type="parTrans" cxnId="{3E3BA4C4-0887-4A7D-9FAF-5B904E61070D}">
      <dgm:prSet/>
      <dgm:spPr/>
      <dgm:t>
        <a:bodyPr/>
        <a:lstStyle/>
        <a:p>
          <a:endParaRPr lang="en-US"/>
        </a:p>
      </dgm:t>
    </dgm:pt>
    <dgm:pt modelId="{02A8D138-E844-48B7-9663-B01BF6B8D1DD}" type="sibTrans" cxnId="{3E3BA4C4-0887-4A7D-9FAF-5B904E61070D}">
      <dgm:prSet/>
      <dgm:spPr/>
      <dgm:t>
        <a:bodyPr/>
        <a:lstStyle/>
        <a:p>
          <a:endParaRPr lang="en-US"/>
        </a:p>
      </dgm:t>
    </dgm:pt>
    <dgm:pt modelId="{D45D1CEF-5398-4A9A-A8C9-BF5BCCB1CDFD}">
      <dgm:prSet/>
      <dgm:spPr/>
      <dgm:t>
        <a:bodyPr/>
        <a:lstStyle/>
        <a:p>
          <a:r>
            <a:rPr lang="en-US" b="1" dirty="0"/>
            <a:t>All staff will have raised awareness of Care Opinion and its use</a:t>
          </a:r>
        </a:p>
      </dgm:t>
    </dgm:pt>
    <dgm:pt modelId="{36988E60-A827-4FA7-A1B4-D0AA3E7C0B8E}" type="parTrans" cxnId="{B5AD5050-F914-46DF-99BA-A57EE61D7D4D}">
      <dgm:prSet/>
      <dgm:spPr/>
      <dgm:t>
        <a:bodyPr/>
        <a:lstStyle/>
        <a:p>
          <a:endParaRPr lang="en-US"/>
        </a:p>
      </dgm:t>
    </dgm:pt>
    <dgm:pt modelId="{23E43E87-C073-4D4B-B96D-021A8AA92B5B}" type="sibTrans" cxnId="{B5AD5050-F914-46DF-99BA-A57EE61D7D4D}">
      <dgm:prSet/>
      <dgm:spPr/>
      <dgm:t>
        <a:bodyPr/>
        <a:lstStyle/>
        <a:p>
          <a:endParaRPr lang="en-US"/>
        </a:p>
      </dgm:t>
    </dgm:pt>
    <dgm:pt modelId="{E196DF5D-B800-4705-8C10-9226370B7ECD}">
      <dgm:prSet/>
      <dgm:spPr/>
      <dgm:t>
        <a:bodyPr/>
        <a:lstStyle/>
        <a:p>
          <a:r>
            <a:rPr lang="en-US" b="1" dirty="0"/>
            <a:t>Staff training was provided by Care Opinion Team ‘Bespoke’</a:t>
          </a:r>
        </a:p>
      </dgm:t>
    </dgm:pt>
    <dgm:pt modelId="{6AFCE2F9-3510-4545-ACEF-E36CC9F4720F}" type="parTrans" cxnId="{274244D7-98DE-4122-949D-2738F908E3FC}">
      <dgm:prSet/>
      <dgm:spPr/>
      <dgm:t>
        <a:bodyPr/>
        <a:lstStyle/>
        <a:p>
          <a:endParaRPr lang="en-US"/>
        </a:p>
      </dgm:t>
    </dgm:pt>
    <dgm:pt modelId="{62B40889-B226-4F42-9083-8BD9E8293917}" type="sibTrans" cxnId="{274244D7-98DE-4122-949D-2738F908E3FC}">
      <dgm:prSet/>
      <dgm:spPr/>
      <dgm:t>
        <a:bodyPr/>
        <a:lstStyle/>
        <a:p>
          <a:endParaRPr lang="en-US"/>
        </a:p>
      </dgm:t>
    </dgm:pt>
    <dgm:pt modelId="{DD06E769-9463-4053-BBC2-6DD8CC981102}">
      <dgm:prSet custT="1"/>
      <dgm:spPr/>
      <dgm:t>
        <a:bodyPr/>
        <a:lstStyle/>
        <a:p>
          <a:r>
            <a:rPr lang="en-US" sz="1000" b="1" dirty="0"/>
            <a:t>‘Monkey makes some new friends’ Design angle with RHCYP Characters</a:t>
          </a:r>
        </a:p>
      </dgm:t>
    </dgm:pt>
    <dgm:pt modelId="{CC3FA475-C6B4-4C6D-BFB4-E64C271C405C}" type="parTrans" cxnId="{ED23F652-0E51-472A-8AA8-AFEE72304535}">
      <dgm:prSet/>
      <dgm:spPr/>
      <dgm:t>
        <a:bodyPr/>
        <a:lstStyle/>
        <a:p>
          <a:endParaRPr lang="en-US"/>
        </a:p>
      </dgm:t>
    </dgm:pt>
    <dgm:pt modelId="{EEC1B505-0255-474B-AA62-357770741511}" type="sibTrans" cxnId="{ED23F652-0E51-472A-8AA8-AFEE72304535}">
      <dgm:prSet/>
      <dgm:spPr/>
      <dgm:t>
        <a:bodyPr/>
        <a:lstStyle/>
        <a:p>
          <a:endParaRPr lang="en-US"/>
        </a:p>
      </dgm:t>
    </dgm:pt>
    <dgm:pt modelId="{F0D1F3FB-0A5D-40F0-9EE2-FA81101D526F}" type="pres">
      <dgm:prSet presAssocID="{C38FA968-3E1D-4FF1-8E4D-F7138548F94D}" presName="cycle" presStyleCnt="0">
        <dgm:presLayoutVars>
          <dgm:dir/>
          <dgm:resizeHandles val="exact"/>
        </dgm:presLayoutVars>
      </dgm:prSet>
      <dgm:spPr/>
    </dgm:pt>
    <dgm:pt modelId="{DF80FDEF-0D32-4D35-A8DB-B6CE5AC020C4}" type="pres">
      <dgm:prSet presAssocID="{9F0C44FD-42EE-4C71-9AB2-72AA21CC2A7F}" presName="dummy" presStyleCnt="0"/>
      <dgm:spPr/>
    </dgm:pt>
    <dgm:pt modelId="{5038BFD2-4F53-4B6F-B044-DD69CD475695}" type="pres">
      <dgm:prSet presAssocID="{9F0C44FD-42EE-4C71-9AB2-72AA21CC2A7F}" presName="node" presStyleLbl="revTx" presStyleIdx="0" presStyleCnt="6">
        <dgm:presLayoutVars>
          <dgm:bulletEnabled val="1"/>
        </dgm:presLayoutVars>
      </dgm:prSet>
      <dgm:spPr/>
    </dgm:pt>
    <dgm:pt modelId="{FEB503E7-65A1-4770-867A-2655846C4D8C}" type="pres">
      <dgm:prSet presAssocID="{11F27337-059A-4A5A-BF7F-3E8475D1A3A1}" presName="sibTrans" presStyleLbl="node1" presStyleIdx="0" presStyleCnt="6"/>
      <dgm:spPr/>
    </dgm:pt>
    <dgm:pt modelId="{70319994-AFC6-4C3D-82B8-2E268491D586}" type="pres">
      <dgm:prSet presAssocID="{32A30D77-524E-462E-9C57-04CF3645F6C3}" presName="dummy" presStyleCnt="0"/>
      <dgm:spPr/>
    </dgm:pt>
    <dgm:pt modelId="{A449FAA1-6281-48ED-BBCC-7AF7B715B129}" type="pres">
      <dgm:prSet presAssocID="{32A30D77-524E-462E-9C57-04CF3645F6C3}" presName="node" presStyleLbl="revTx" presStyleIdx="1" presStyleCnt="6">
        <dgm:presLayoutVars>
          <dgm:bulletEnabled val="1"/>
        </dgm:presLayoutVars>
      </dgm:prSet>
      <dgm:spPr/>
    </dgm:pt>
    <dgm:pt modelId="{3E15E470-AE65-4EA6-A1C8-BD935AAE9631}" type="pres">
      <dgm:prSet presAssocID="{3A3F85D3-FB35-45C4-8120-ED833D0FBEA5}" presName="sibTrans" presStyleLbl="node1" presStyleIdx="1" presStyleCnt="6"/>
      <dgm:spPr/>
    </dgm:pt>
    <dgm:pt modelId="{50E16C6B-73B3-47FC-B6D4-F21726E0B5D7}" type="pres">
      <dgm:prSet presAssocID="{8C9ED49A-BD02-4BF2-ACA6-E26D8856E319}" presName="dummy" presStyleCnt="0"/>
      <dgm:spPr/>
    </dgm:pt>
    <dgm:pt modelId="{F19C2C56-73C5-4A02-9B6A-8AF60D9D9335}" type="pres">
      <dgm:prSet presAssocID="{8C9ED49A-BD02-4BF2-ACA6-E26D8856E319}" presName="node" presStyleLbl="revTx" presStyleIdx="2" presStyleCnt="6">
        <dgm:presLayoutVars>
          <dgm:bulletEnabled val="1"/>
        </dgm:presLayoutVars>
      </dgm:prSet>
      <dgm:spPr/>
    </dgm:pt>
    <dgm:pt modelId="{3016F3A5-E86B-4854-A998-6763DF3BF61E}" type="pres">
      <dgm:prSet presAssocID="{02A8D138-E844-48B7-9663-B01BF6B8D1DD}" presName="sibTrans" presStyleLbl="node1" presStyleIdx="2" presStyleCnt="6"/>
      <dgm:spPr/>
    </dgm:pt>
    <dgm:pt modelId="{791AB963-5053-4065-A076-743534EF753D}" type="pres">
      <dgm:prSet presAssocID="{D45D1CEF-5398-4A9A-A8C9-BF5BCCB1CDFD}" presName="dummy" presStyleCnt="0"/>
      <dgm:spPr/>
    </dgm:pt>
    <dgm:pt modelId="{21146AAD-54B2-4993-AFB0-1697F52B8D05}" type="pres">
      <dgm:prSet presAssocID="{D45D1CEF-5398-4A9A-A8C9-BF5BCCB1CDFD}" presName="node" presStyleLbl="revTx" presStyleIdx="3" presStyleCnt="6">
        <dgm:presLayoutVars>
          <dgm:bulletEnabled val="1"/>
        </dgm:presLayoutVars>
      </dgm:prSet>
      <dgm:spPr/>
    </dgm:pt>
    <dgm:pt modelId="{DD022C74-5ABB-44F1-ADA9-193B35EE641A}" type="pres">
      <dgm:prSet presAssocID="{23E43E87-C073-4D4B-B96D-021A8AA92B5B}" presName="sibTrans" presStyleLbl="node1" presStyleIdx="3" presStyleCnt="6"/>
      <dgm:spPr/>
    </dgm:pt>
    <dgm:pt modelId="{CC1C8E9A-6C31-4D26-A5F9-0ACB43453F44}" type="pres">
      <dgm:prSet presAssocID="{E196DF5D-B800-4705-8C10-9226370B7ECD}" presName="dummy" presStyleCnt="0"/>
      <dgm:spPr/>
    </dgm:pt>
    <dgm:pt modelId="{0935AAE4-A467-4715-A2C7-6E0AA6E989A4}" type="pres">
      <dgm:prSet presAssocID="{E196DF5D-B800-4705-8C10-9226370B7ECD}" presName="node" presStyleLbl="revTx" presStyleIdx="4" presStyleCnt="6">
        <dgm:presLayoutVars>
          <dgm:bulletEnabled val="1"/>
        </dgm:presLayoutVars>
      </dgm:prSet>
      <dgm:spPr/>
    </dgm:pt>
    <dgm:pt modelId="{D6B0DD0F-02A4-43DC-B6BF-4AAD9009F93E}" type="pres">
      <dgm:prSet presAssocID="{62B40889-B226-4F42-9083-8BD9E8293917}" presName="sibTrans" presStyleLbl="node1" presStyleIdx="4" presStyleCnt="6"/>
      <dgm:spPr/>
    </dgm:pt>
    <dgm:pt modelId="{3322426F-ADE0-4646-830B-8764B19A0D3B}" type="pres">
      <dgm:prSet presAssocID="{DD06E769-9463-4053-BBC2-6DD8CC981102}" presName="dummy" presStyleCnt="0"/>
      <dgm:spPr/>
    </dgm:pt>
    <dgm:pt modelId="{6AF92D9C-A2D6-4D15-B7A7-7266B03A8F8F}" type="pres">
      <dgm:prSet presAssocID="{DD06E769-9463-4053-BBC2-6DD8CC981102}" presName="node" presStyleLbl="revTx" presStyleIdx="5" presStyleCnt="6">
        <dgm:presLayoutVars>
          <dgm:bulletEnabled val="1"/>
        </dgm:presLayoutVars>
      </dgm:prSet>
      <dgm:spPr/>
    </dgm:pt>
    <dgm:pt modelId="{A3AC844E-BEEA-4FD1-AF02-CC84FE76A82A}" type="pres">
      <dgm:prSet presAssocID="{EEC1B505-0255-474B-AA62-357770741511}" presName="sibTrans" presStyleLbl="node1" presStyleIdx="5" presStyleCnt="6"/>
      <dgm:spPr/>
    </dgm:pt>
  </dgm:ptLst>
  <dgm:cxnLst>
    <dgm:cxn modelId="{47709003-9444-4B99-9BC0-620D85211BAC}" type="presOf" srcId="{D45D1CEF-5398-4A9A-A8C9-BF5BCCB1CDFD}" destId="{21146AAD-54B2-4993-AFB0-1697F52B8D05}" srcOrd="0" destOrd="0" presId="urn:microsoft.com/office/officeart/2005/8/layout/cycle1"/>
    <dgm:cxn modelId="{D9EB320F-A9D1-45EC-9738-73518DF869EB}" type="presOf" srcId="{E196DF5D-B800-4705-8C10-9226370B7ECD}" destId="{0935AAE4-A467-4715-A2C7-6E0AA6E989A4}" srcOrd="0" destOrd="0" presId="urn:microsoft.com/office/officeart/2005/8/layout/cycle1"/>
    <dgm:cxn modelId="{416ED91D-CF4E-4208-A7CE-CA690D93E5BA}" type="presOf" srcId="{EEC1B505-0255-474B-AA62-357770741511}" destId="{A3AC844E-BEEA-4FD1-AF02-CC84FE76A82A}" srcOrd="0" destOrd="0" presId="urn:microsoft.com/office/officeart/2005/8/layout/cycle1"/>
    <dgm:cxn modelId="{BC8DDD2A-5224-46F3-9E05-88DC9F7D7E7F}" type="presOf" srcId="{62B40889-B226-4F42-9083-8BD9E8293917}" destId="{D6B0DD0F-02A4-43DC-B6BF-4AAD9009F93E}" srcOrd="0" destOrd="0" presId="urn:microsoft.com/office/officeart/2005/8/layout/cycle1"/>
    <dgm:cxn modelId="{CF692C30-44AE-45A5-B529-D7E1995597B3}" type="presOf" srcId="{11F27337-059A-4A5A-BF7F-3E8475D1A3A1}" destId="{FEB503E7-65A1-4770-867A-2655846C4D8C}" srcOrd="0" destOrd="0" presId="urn:microsoft.com/office/officeart/2005/8/layout/cycle1"/>
    <dgm:cxn modelId="{2303EE39-E07F-48BA-BEC1-2F056F834DD3}" type="presOf" srcId="{23E43E87-C073-4D4B-B96D-021A8AA92B5B}" destId="{DD022C74-5ABB-44F1-ADA9-193B35EE641A}" srcOrd="0" destOrd="0" presId="urn:microsoft.com/office/officeart/2005/8/layout/cycle1"/>
    <dgm:cxn modelId="{5781AD41-6EEC-4BD4-8FA4-6105AD452CFD}" type="presOf" srcId="{8C9ED49A-BD02-4BF2-ACA6-E26D8856E319}" destId="{F19C2C56-73C5-4A02-9B6A-8AF60D9D9335}" srcOrd="0" destOrd="0" presId="urn:microsoft.com/office/officeart/2005/8/layout/cycle1"/>
    <dgm:cxn modelId="{F343B549-89CA-416D-9453-E2D227085690}" type="presOf" srcId="{3A3F85D3-FB35-45C4-8120-ED833D0FBEA5}" destId="{3E15E470-AE65-4EA6-A1C8-BD935AAE9631}" srcOrd="0" destOrd="0" presId="urn:microsoft.com/office/officeart/2005/8/layout/cycle1"/>
    <dgm:cxn modelId="{894C614A-1B9C-48B6-9F00-322DB9231B0C}" type="presOf" srcId="{32A30D77-524E-462E-9C57-04CF3645F6C3}" destId="{A449FAA1-6281-48ED-BBCC-7AF7B715B129}" srcOrd="0" destOrd="0" presId="urn:microsoft.com/office/officeart/2005/8/layout/cycle1"/>
    <dgm:cxn modelId="{4D68524D-8B7C-499B-B620-8E84F434D45C}" type="presOf" srcId="{DD06E769-9463-4053-BBC2-6DD8CC981102}" destId="{6AF92D9C-A2D6-4D15-B7A7-7266B03A8F8F}" srcOrd="0" destOrd="0" presId="urn:microsoft.com/office/officeart/2005/8/layout/cycle1"/>
    <dgm:cxn modelId="{B5AD5050-F914-46DF-99BA-A57EE61D7D4D}" srcId="{C38FA968-3E1D-4FF1-8E4D-F7138548F94D}" destId="{D45D1CEF-5398-4A9A-A8C9-BF5BCCB1CDFD}" srcOrd="3" destOrd="0" parTransId="{36988E60-A827-4FA7-A1B4-D0AA3E7C0B8E}" sibTransId="{23E43E87-C073-4D4B-B96D-021A8AA92B5B}"/>
    <dgm:cxn modelId="{ED23F652-0E51-472A-8AA8-AFEE72304535}" srcId="{C38FA968-3E1D-4FF1-8E4D-F7138548F94D}" destId="{DD06E769-9463-4053-BBC2-6DD8CC981102}" srcOrd="5" destOrd="0" parTransId="{CC3FA475-C6B4-4C6D-BFB4-E64C271C405C}" sibTransId="{EEC1B505-0255-474B-AA62-357770741511}"/>
    <dgm:cxn modelId="{DD94DA6F-B9E6-4B29-B1A5-90ED5C9EA751}" type="presOf" srcId="{9F0C44FD-42EE-4C71-9AB2-72AA21CC2A7F}" destId="{5038BFD2-4F53-4B6F-B044-DD69CD475695}" srcOrd="0" destOrd="0" presId="urn:microsoft.com/office/officeart/2005/8/layout/cycle1"/>
    <dgm:cxn modelId="{51F526AA-0B07-470E-A5A2-FABEE3140161}" srcId="{C38FA968-3E1D-4FF1-8E4D-F7138548F94D}" destId="{9F0C44FD-42EE-4C71-9AB2-72AA21CC2A7F}" srcOrd="0" destOrd="0" parTransId="{1A70E81F-7001-4D42-915D-512A33E04311}" sibTransId="{11F27337-059A-4A5A-BF7F-3E8475D1A3A1}"/>
    <dgm:cxn modelId="{3E3BA4C4-0887-4A7D-9FAF-5B904E61070D}" srcId="{C38FA968-3E1D-4FF1-8E4D-F7138548F94D}" destId="{8C9ED49A-BD02-4BF2-ACA6-E26D8856E319}" srcOrd="2" destOrd="0" parTransId="{A5B095F1-6113-4AB1-AEAF-D94D9D2BD3AD}" sibTransId="{02A8D138-E844-48B7-9663-B01BF6B8D1DD}"/>
    <dgm:cxn modelId="{6125ADD4-11CB-494C-BFD5-E4CFED94F7BD}" srcId="{C38FA968-3E1D-4FF1-8E4D-F7138548F94D}" destId="{32A30D77-524E-462E-9C57-04CF3645F6C3}" srcOrd="1" destOrd="0" parTransId="{C4A4635D-35FD-4659-93BD-C66ED876B29A}" sibTransId="{3A3F85D3-FB35-45C4-8120-ED833D0FBEA5}"/>
    <dgm:cxn modelId="{274244D7-98DE-4122-949D-2738F908E3FC}" srcId="{C38FA968-3E1D-4FF1-8E4D-F7138548F94D}" destId="{E196DF5D-B800-4705-8C10-9226370B7ECD}" srcOrd="4" destOrd="0" parTransId="{6AFCE2F9-3510-4545-ACEF-E36CC9F4720F}" sibTransId="{62B40889-B226-4F42-9083-8BD9E8293917}"/>
    <dgm:cxn modelId="{64BF1ADE-AB9E-496A-9D1F-899A818473FE}" type="presOf" srcId="{C38FA968-3E1D-4FF1-8E4D-F7138548F94D}" destId="{F0D1F3FB-0A5D-40F0-9EE2-FA81101D526F}" srcOrd="0" destOrd="0" presId="urn:microsoft.com/office/officeart/2005/8/layout/cycle1"/>
    <dgm:cxn modelId="{6066B5E0-C1F5-426F-BCD0-28B9350E3176}" type="presOf" srcId="{02A8D138-E844-48B7-9663-B01BF6B8D1DD}" destId="{3016F3A5-E86B-4854-A998-6763DF3BF61E}" srcOrd="0" destOrd="0" presId="urn:microsoft.com/office/officeart/2005/8/layout/cycle1"/>
    <dgm:cxn modelId="{31E02255-1A8E-4B70-B9AB-21B7A5BCD248}" type="presParOf" srcId="{F0D1F3FB-0A5D-40F0-9EE2-FA81101D526F}" destId="{DF80FDEF-0D32-4D35-A8DB-B6CE5AC020C4}" srcOrd="0" destOrd="0" presId="urn:microsoft.com/office/officeart/2005/8/layout/cycle1"/>
    <dgm:cxn modelId="{9788F6C2-1FD3-43DC-A245-BCF1A1F6C002}" type="presParOf" srcId="{F0D1F3FB-0A5D-40F0-9EE2-FA81101D526F}" destId="{5038BFD2-4F53-4B6F-B044-DD69CD475695}" srcOrd="1" destOrd="0" presId="urn:microsoft.com/office/officeart/2005/8/layout/cycle1"/>
    <dgm:cxn modelId="{8EA14EBB-DA9E-4D64-85F1-9535646E1DC7}" type="presParOf" srcId="{F0D1F3FB-0A5D-40F0-9EE2-FA81101D526F}" destId="{FEB503E7-65A1-4770-867A-2655846C4D8C}" srcOrd="2" destOrd="0" presId="urn:microsoft.com/office/officeart/2005/8/layout/cycle1"/>
    <dgm:cxn modelId="{D335FD96-5EF8-40CF-8096-BAA095823CE7}" type="presParOf" srcId="{F0D1F3FB-0A5D-40F0-9EE2-FA81101D526F}" destId="{70319994-AFC6-4C3D-82B8-2E268491D586}" srcOrd="3" destOrd="0" presId="urn:microsoft.com/office/officeart/2005/8/layout/cycle1"/>
    <dgm:cxn modelId="{34CBC24A-9C45-4681-905C-052C45290DB2}" type="presParOf" srcId="{F0D1F3FB-0A5D-40F0-9EE2-FA81101D526F}" destId="{A449FAA1-6281-48ED-BBCC-7AF7B715B129}" srcOrd="4" destOrd="0" presId="urn:microsoft.com/office/officeart/2005/8/layout/cycle1"/>
    <dgm:cxn modelId="{BF3DCF83-4B7F-4E5F-B0E0-C287CDE25D20}" type="presParOf" srcId="{F0D1F3FB-0A5D-40F0-9EE2-FA81101D526F}" destId="{3E15E470-AE65-4EA6-A1C8-BD935AAE9631}" srcOrd="5" destOrd="0" presId="urn:microsoft.com/office/officeart/2005/8/layout/cycle1"/>
    <dgm:cxn modelId="{2247F7AF-96B3-471A-8881-3A661824EF86}" type="presParOf" srcId="{F0D1F3FB-0A5D-40F0-9EE2-FA81101D526F}" destId="{50E16C6B-73B3-47FC-B6D4-F21726E0B5D7}" srcOrd="6" destOrd="0" presId="urn:microsoft.com/office/officeart/2005/8/layout/cycle1"/>
    <dgm:cxn modelId="{FABCEE0F-1BD1-488F-820E-BD316367EE24}" type="presParOf" srcId="{F0D1F3FB-0A5D-40F0-9EE2-FA81101D526F}" destId="{F19C2C56-73C5-4A02-9B6A-8AF60D9D9335}" srcOrd="7" destOrd="0" presId="urn:microsoft.com/office/officeart/2005/8/layout/cycle1"/>
    <dgm:cxn modelId="{4C55C219-8379-4D11-9BEB-F2D35709A027}" type="presParOf" srcId="{F0D1F3FB-0A5D-40F0-9EE2-FA81101D526F}" destId="{3016F3A5-E86B-4854-A998-6763DF3BF61E}" srcOrd="8" destOrd="0" presId="urn:microsoft.com/office/officeart/2005/8/layout/cycle1"/>
    <dgm:cxn modelId="{58D861BD-F98D-4B0A-AAA1-26F4BF72F4D9}" type="presParOf" srcId="{F0D1F3FB-0A5D-40F0-9EE2-FA81101D526F}" destId="{791AB963-5053-4065-A076-743534EF753D}" srcOrd="9" destOrd="0" presId="urn:microsoft.com/office/officeart/2005/8/layout/cycle1"/>
    <dgm:cxn modelId="{0DBE3C61-AE86-4D1B-8FB8-E44DF1CA78FF}" type="presParOf" srcId="{F0D1F3FB-0A5D-40F0-9EE2-FA81101D526F}" destId="{21146AAD-54B2-4993-AFB0-1697F52B8D05}" srcOrd="10" destOrd="0" presId="urn:microsoft.com/office/officeart/2005/8/layout/cycle1"/>
    <dgm:cxn modelId="{CC97B310-A3D7-4906-95FC-4B8D3C6AB2B0}" type="presParOf" srcId="{F0D1F3FB-0A5D-40F0-9EE2-FA81101D526F}" destId="{DD022C74-5ABB-44F1-ADA9-193B35EE641A}" srcOrd="11" destOrd="0" presId="urn:microsoft.com/office/officeart/2005/8/layout/cycle1"/>
    <dgm:cxn modelId="{9578F30E-DF8E-4558-96AF-36FE497D97BE}" type="presParOf" srcId="{F0D1F3FB-0A5D-40F0-9EE2-FA81101D526F}" destId="{CC1C8E9A-6C31-4D26-A5F9-0ACB43453F44}" srcOrd="12" destOrd="0" presId="urn:microsoft.com/office/officeart/2005/8/layout/cycle1"/>
    <dgm:cxn modelId="{7EA7571A-1FAF-4FF8-8EFA-0FC39AC1FD3B}" type="presParOf" srcId="{F0D1F3FB-0A5D-40F0-9EE2-FA81101D526F}" destId="{0935AAE4-A467-4715-A2C7-6E0AA6E989A4}" srcOrd="13" destOrd="0" presId="urn:microsoft.com/office/officeart/2005/8/layout/cycle1"/>
    <dgm:cxn modelId="{8E59298A-764C-41B2-ADF5-4EFD4254302F}" type="presParOf" srcId="{F0D1F3FB-0A5D-40F0-9EE2-FA81101D526F}" destId="{D6B0DD0F-02A4-43DC-B6BF-4AAD9009F93E}" srcOrd="14" destOrd="0" presId="urn:microsoft.com/office/officeart/2005/8/layout/cycle1"/>
    <dgm:cxn modelId="{9DCF4CD6-C321-442E-92CA-938E21DA0AA8}" type="presParOf" srcId="{F0D1F3FB-0A5D-40F0-9EE2-FA81101D526F}" destId="{3322426F-ADE0-4646-830B-8764B19A0D3B}" srcOrd="15" destOrd="0" presId="urn:microsoft.com/office/officeart/2005/8/layout/cycle1"/>
    <dgm:cxn modelId="{A902AB29-A2C3-4B0E-923C-C1D3EEC141F4}" type="presParOf" srcId="{F0D1F3FB-0A5D-40F0-9EE2-FA81101D526F}" destId="{6AF92D9C-A2D6-4D15-B7A7-7266B03A8F8F}" srcOrd="16" destOrd="0" presId="urn:microsoft.com/office/officeart/2005/8/layout/cycle1"/>
    <dgm:cxn modelId="{210F7210-44AC-4FED-B5E6-2F8A02DA7E65}" type="presParOf" srcId="{F0D1F3FB-0A5D-40F0-9EE2-FA81101D526F}" destId="{A3AC844E-BEEA-4FD1-AF02-CC84FE76A82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8BFD2-4F53-4B6F-B044-DD69CD475695}">
      <dsp:nvSpPr>
        <dsp:cNvPr id="0" name=""/>
        <dsp:cNvSpPr/>
      </dsp:nvSpPr>
      <dsp:spPr>
        <a:xfrm>
          <a:off x="2923481" y="795773"/>
          <a:ext cx="872542" cy="87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Collaboration team has been created</a:t>
          </a:r>
        </a:p>
      </dsp:txBody>
      <dsp:txXfrm>
        <a:off x="2923481" y="795773"/>
        <a:ext cx="872542" cy="872542"/>
      </dsp:txXfrm>
    </dsp:sp>
    <dsp:sp modelId="{FEB503E7-65A1-4770-867A-2655846C4D8C}">
      <dsp:nvSpPr>
        <dsp:cNvPr id="0" name=""/>
        <dsp:cNvSpPr/>
      </dsp:nvSpPr>
      <dsp:spPr>
        <a:xfrm>
          <a:off x="253580" y="786751"/>
          <a:ext cx="4264446" cy="4264446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FAA1-6281-48ED-BBCC-7AF7B715B129}">
      <dsp:nvSpPr>
        <dsp:cNvPr id="0" name=""/>
        <dsp:cNvSpPr/>
      </dsp:nvSpPr>
      <dsp:spPr>
        <a:xfrm>
          <a:off x="3897430" y="2482703"/>
          <a:ext cx="872542" cy="87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Quality Planning approach used prior to implementation based on a quality management system </a:t>
          </a:r>
        </a:p>
      </dsp:txBody>
      <dsp:txXfrm>
        <a:off x="3897430" y="2482703"/>
        <a:ext cx="872542" cy="872542"/>
      </dsp:txXfrm>
    </dsp:sp>
    <dsp:sp modelId="{3E15E470-AE65-4EA6-A1C8-BD935AAE9631}">
      <dsp:nvSpPr>
        <dsp:cNvPr id="0" name=""/>
        <dsp:cNvSpPr/>
      </dsp:nvSpPr>
      <dsp:spPr>
        <a:xfrm>
          <a:off x="253580" y="786751"/>
          <a:ext cx="4264446" cy="4264446"/>
        </a:xfrm>
        <a:prstGeom prst="circularArrow">
          <a:avLst>
            <a:gd name="adj1" fmla="val 3990"/>
            <a:gd name="adj2" fmla="val 250290"/>
            <a:gd name="adj3" fmla="val 2366715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C2C56-73C5-4A02-9B6A-8AF60D9D9335}">
      <dsp:nvSpPr>
        <dsp:cNvPr id="0" name=""/>
        <dsp:cNvSpPr/>
      </dsp:nvSpPr>
      <dsp:spPr>
        <a:xfrm>
          <a:off x="2923481" y="4169632"/>
          <a:ext cx="872542" cy="87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Linked closely with Care Opinion and PET</a:t>
          </a:r>
        </a:p>
      </dsp:txBody>
      <dsp:txXfrm>
        <a:off x="2923481" y="4169632"/>
        <a:ext cx="872542" cy="872542"/>
      </dsp:txXfrm>
    </dsp:sp>
    <dsp:sp modelId="{3016F3A5-E86B-4854-A998-6763DF3BF61E}">
      <dsp:nvSpPr>
        <dsp:cNvPr id="0" name=""/>
        <dsp:cNvSpPr/>
      </dsp:nvSpPr>
      <dsp:spPr>
        <a:xfrm>
          <a:off x="253580" y="786751"/>
          <a:ext cx="4264446" cy="4264446"/>
        </a:xfrm>
        <a:prstGeom prst="circularArrow">
          <a:avLst>
            <a:gd name="adj1" fmla="val 3990"/>
            <a:gd name="adj2" fmla="val 250290"/>
            <a:gd name="adj3" fmla="val 6111114"/>
            <a:gd name="adj4" fmla="val 44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6AAD-54B2-4993-AFB0-1697F52B8D05}">
      <dsp:nvSpPr>
        <dsp:cNvPr id="0" name=""/>
        <dsp:cNvSpPr/>
      </dsp:nvSpPr>
      <dsp:spPr>
        <a:xfrm>
          <a:off x="975583" y="4169632"/>
          <a:ext cx="872542" cy="87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All staff will have raised awareness of Care Opinion and its use</a:t>
          </a:r>
        </a:p>
      </dsp:txBody>
      <dsp:txXfrm>
        <a:off x="975583" y="4169632"/>
        <a:ext cx="872542" cy="872542"/>
      </dsp:txXfrm>
    </dsp:sp>
    <dsp:sp modelId="{DD022C74-5ABB-44F1-ADA9-193B35EE641A}">
      <dsp:nvSpPr>
        <dsp:cNvPr id="0" name=""/>
        <dsp:cNvSpPr/>
      </dsp:nvSpPr>
      <dsp:spPr>
        <a:xfrm>
          <a:off x="253580" y="786751"/>
          <a:ext cx="4264446" cy="4264446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5AAE4-A467-4715-A2C7-6E0AA6E989A4}">
      <dsp:nvSpPr>
        <dsp:cNvPr id="0" name=""/>
        <dsp:cNvSpPr/>
      </dsp:nvSpPr>
      <dsp:spPr>
        <a:xfrm>
          <a:off x="1633" y="2482703"/>
          <a:ext cx="872542" cy="87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Staff training was provided by Care Opinion Team ‘Bespoke’</a:t>
          </a:r>
        </a:p>
      </dsp:txBody>
      <dsp:txXfrm>
        <a:off x="1633" y="2482703"/>
        <a:ext cx="872542" cy="872542"/>
      </dsp:txXfrm>
    </dsp:sp>
    <dsp:sp modelId="{D6B0DD0F-02A4-43DC-B6BF-4AAD9009F93E}">
      <dsp:nvSpPr>
        <dsp:cNvPr id="0" name=""/>
        <dsp:cNvSpPr/>
      </dsp:nvSpPr>
      <dsp:spPr>
        <a:xfrm>
          <a:off x="253580" y="786751"/>
          <a:ext cx="4264446" cy="4264446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92D9C-A2D6-4D15-B7A7-7266B03A8F8F}">
      <dsp:nvSpPr>
        <dsp:cNvPr id="0" name=""/>
        <dsp:cNvSpPr/>
      </dsp:nvSpPr>
      <dsp:spPr>
        <a:xfrm>
          <a:off x="975583" y="795773"/>
          <a:ext cx="872542" cy="87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‘Monkey makes some new friends’ Design angle with RHCYP Characters</a:t>
          </a:r>
        </a:p>
      </dsp:txBody>
      <dsp:txXfrm>
        <a:off x="975583" y="795773"/>
        <a:ext cx="872542" cy="872542"/>
      </dsp:txXfrm>
    </dsp:sp>
    <dsp:sp modelId="{A3AC844E-BEEA-4FD1-AF02-CC84FE76A82A}">
      <dsp:nvSpPr>
        <dsp:cNvPr id="0" name=""/>
        <dsp:cNvSpPr/>
      </dsp:nvSpPr>
      <dsp:spPr>
        <a:xfrm>
          <a:off x="253580" y="786751"/>
          <a:ext cx="4264446" cy="4264446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4085-7749-40AC-87FE-73F2BC51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8F755-E47C-4B81-AD88-97301C67D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9D593-EF98-4DED-8E1F-BCADA2EC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C1F4-9608-455C-8CB2-5C877C65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7DC40-93F7-4733-BD46-35152FA7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9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8BDE-6C29-4C19-91A3-D63EB594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99111-4669-4583-BE79-D013075B2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1924-2214-4B26-9000-7074C465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28FEA-EB7A-4792-8D0B-12CDF2CF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8F288-1E65-4AEE-85A7-A357F05E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1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30FB6-D205-4AF7-B373-DE06E0B4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3DDBD-DC94-475C-88B8-A9472EC27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30459-6FB8-420A-8E06-B2692B13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E690-5B5B-4B4B-82DC-CAA1EC89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7319-AB65-49C3-8781-D01BDBAE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8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D53D-0DF5-4A8D-975D-2056B9CA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7E55-AF5E-4F4C-93A7-DE85464B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C406-ED3B-42C3-9226-D852DAF3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FD6F-8C5C-49D9-8156-BB73CCDF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E0BB-7197-4FA2-B6F9-85EDB7A3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2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C1A0-2057-44EE-85A0-BD23C1E1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74631-3EF7-45FF-8539-DBBCAB17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FD3A-AC80-49E7-9240-E385022D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7DC1-15BE-47DA-830D-C06B4FC8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FBB86-3995-434C-8D5F-33D04111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5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9EFB-6113-4722-BE67-8C0EAB16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C55D-DBB5-4072-9357-887C9AA0F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8C288-8F92-4A02-8530-9DD7D479C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AF8A-B61F-4AC7-83C6-4DF3E045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9DA30-D32A-4ADC-8616-BD653963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57B3-A01E-4513-9AF9-D564508E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0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1922-79EF-4E76-B69E-CCF92320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363F-2A66-40FE-A298-D1721FC9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269AC-1C20-406B-BD35-495249110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2B8C0-ACEE-49E8-9CF7-2F42987CC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B7EF5-CACB-4793-B56D-0C4A937E6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385D6-1E33-4270-9C92-3A1416CD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61261-6B29-4206-9D7E-CAFBA88F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BE755-DE39-46E1-95DD-EC4838D3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1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7B47-65E7-4E92-B39C-E883B9BF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85A19-F516-450D-92C2-9FCBB8AD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3A1EE-1C0F-4D2A-8E99-824122B0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EEDF5-A0A1-4023-80B0-0AE5CA3F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7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789D1-963B-4A20-8922-749A088C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5CF66-4C55-4914-9012-C641D9E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45001-9578-4030-8924-F1F95159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2614-8345-40A0-A2E6-6D4B6D2F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D1D3-6AAB-409D-B50C-D04C53F9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22326-9A67-4BBD-AC90-A48CDBD2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7BD8D-41E9-4F28-9998-20332C15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4C1B9-1547-4AA1-BA05-10F29DC4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99626-1826-4D0B-A1D8-C909663C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3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B547-78BB-46E5-9040-19BA1D4D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EEF8C-34A1-4867-B2F1-4B1681370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70F95-A8EC-434A-8F65-976EC6929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DDEC4-0B89-4FBF-AD61-E428ED5D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BE646-8EEC-4895-93DE-9D68B665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488AD-2E68-42E8-B2A4-61A5D080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7BFA5-9B1F-49F1-BA83-880C2B9B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652E1-89B9-4C2B-AA6C-7152C25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27B25-F654-4241-8CC7-70FF4646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AEAC-463D-4BB5-9C98-62A1DD4C703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213B-844D-4F9D-ABA0-BF7262897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2694-500E-49A3-A053-F93C61F95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8375-C9E3-4BFA-A2DA-88D79BA13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tranet.lothian.scot.nhs.uk/Directory/PatientOutcomes/LACAS/Pages/default.aspx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sv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A975A-AEED-4BEB-96B0-9DF8ED57F70D}"/>
              </a:ext>
            </a:extLst>
          </p:cNvPr>
          <p:cNvSpPr txBox="1"/>
          <p:nvPr/>
        </p:nvSpPr>
        <p:spPr>
          <a:xfrm>
            <a:off x="1135166" y="1564333"/>
            <a:ext cx="1019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u="sng" dirty="0">
                <a:solidFill>
                  <a:srgbClr val="FF3399"/>
                </a:solidFill>
                <a:effectLst/>
                <a:latin typeface="Arial Black" panose="020B0A04020102020204" pitchFamily="34" charset="0"/>
              </a:rPr>
              <a:t>Care Opinion Collaboration within Royal Hospital for Children and Young People in Edinburgh </a:t>
            </a:r>
            <a:endParaRPr lang="en-GB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B0806-604A-4E11-84E9-C84B05ECC6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6"/>
            <a:ext cx="1842747" cy="916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64D43-759C-460E-885A-877A8779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306" y="3380853"/>
            <a:ext cx="360997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B8AE6-F1B7-4DA3-B634-A8012B455B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45" y="3546504"/>
            <a:ext cx="3250351" cy="2348949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C55E1A3-5FBA-40B1-B0A3-C1163F46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3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>
            <a:extLst>
              <a:ext uri="{FF2B5EF4-FFF2-40B4-BE49-F238E27FC236}">
                <a16:creationId xmlns:a16="http://schemas.microsoft.com/office/drawing/2014/main" id="{289C1170-ACC1-4656-954E-C32B08C4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84" y="466758"/>
            <a:ext cx="8559797" cy="654177"/>
          </a:xfrm>
        </p:spPr>
        <p:txBody>
          <a:bodyPr>
            <a:normAutofit/>
          </a:bodyPr>
          <a:lstStyle/>
          <a:p>
            <a:r>
              <a:rPr lang="en-GB" sz="2000" u="sng" dirty="0">
                <a:solidFill>
                  <a:srgbClr val="FF3399"/>
                </a:solidFill>
                <a:latin typeface="Arial Black" panose="020B0A04020102020204" pitchFamily="34" charset="0"/>
              </a:rPr>
              <a:t>Examples of stories already shared…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FCCF1-4511-4F91-A758-2F5D59AEEA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90" y="1587693"/>
            <a:ext cx="3594477" cy="4691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C5C11-5945-4C5E-A82D-5A2BC0F36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691" y="1068281"/>
            <a:ext cx="3796145" cy="4948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CCDC2-E9DA-46DF-9A4E-E77DAD797B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23" y="946818"/>
            <a:ext cx="1315097" cy="654177"/>
          </a:xfrm>
          <a:prstGeom prst="rect">
            <a:avLst/>
          </a:prstGeom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717E0255-9769-4E1E-B600-B05D3CC5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881" y="536448"/>
            <a:ext cx="1315097" cy="5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7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78F47F-B8D9-4EAB-9F8D-7F359F8245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934" y="1097868"/>
            <a:ext cx="4077374" cy="4740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C96D1-9E0F-4CCA-AACE-D8A7DC839C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4" y="1089771"/>
            <a:ext cx="3626585" cy="4939559"/>
          </a:xfrm>
          <a:prstGeom prst="rect">
            <a:avLst/>
          </a:prstGeom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2211581-2287-4BA2-B510-C1CDAECE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60" y="521182"/>
            <a:ext cx="1382568" cy="6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A6BF6-DB5D-4EF5-9688-87FA4DCDA4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12" y="488823"/>
            <a:ext cx="1315097" cy="6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DF5F9-E336-43C2-9805-F1B2A9D25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9" y="0"/>
            <a:ext cx="1315097" cy="654177"/>
          </a:xfrm>
          <a:prstGeom prst="rect">
            <a:avLst/>
          </a:prstGeom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A99DC602-8270-49EB-801D-3A9E4E15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9432" y="71167"/>
            <a:ext cx="1382568" cy="6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CCF4A-077E-443E-BEEB-11230595A2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77" y="654177"/>
            <a:ext cx="5320842" cy="594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747F5-3BE5-4D64-86B5-8923806806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27" y="378404"/>
            <a:ext cx="5052025" cy="57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47573-AFB1-4BD2-A885-8A4A58FCBD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274172"/>
            <a:ext cx="5589870" cy="6583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69EA6-C57A-441E-9B6C-11D1D03CC343}"/>
              </a:ext>
            </a:extLst>
          </p:cNvPr>
          <p:cNvSpPr txBox="1"/>
          <p:nvPr/>
        </p:nvSpPr>
        <p:spPr>
          <a:xfrm>
            <a:off x="6899564" y="729673"/>
            <a:ext cx="491374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This patient story gives us a great platform to drive improvement within our service:</a:t>
            </a:r>
          </a:p>
          <a:p>
            <a:endParaRPr lang="en-GB" sz="3200" u="sng" dirty="0">
              <a:solidFill>
                <a:srgbClr val="FF3399"/>
              </a:solidFill>
              <a:latin typeface="Arial Black" panose="020B0A04020102020204" pitchFamily="34" charset="0"/>
            </a:endParaRPr>
          </a:p>
          <a:p>
            <a:endParaRPr lang="en-GB" sz="3200" u="sng" dirty="0">
              <a:solidFill>
                <a:srgbClr val="FF3399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B1E45"/>
                </a:solidFill>
                <a:latin typeface="Arial Black" panose="020B0A04020102020204" pitchFamily="34" charset="0"/>
              </a:rPr>
              <a:t>Recognition to staff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B1E45"/>
                </a:solidFill>
                <a:latin typeface="Arial Black" panose="020B0A04020102020204" pitchFamily="34" charset="0"/>
              </a:rPr>
              <a:t>Ideas for improvement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B1E45"/>
                </a:solidFill>
                <a:latin typeface="Arial Black" panose="020B0A04020102020204" pitchFamily="34" charset="0"/>
              </a:rPr>
              <a:t>Examples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B1E45"/>
                </a:solidFill>
                <a:latin typeface="Arial Black" panose="020B0A04020102020204" pitchFamily="34" charset="0"/>
              </a:rPr>
              <a:t>Recognises areas of focus for our current improvement work </a:t>
            </a:r>
            <a:r>
              <a:rPr lang="en-GB" dirty="0" err="1">
                <a:solidFill>
                  <a:srgbClr val="5B1E45"/>
                </a:solidFill>
                <a:latin typeface="Arial Black" panose="020B0A04020102020204" pitchFamily="34" charset="0"/>
              </a:rPr>
              <a:t>e.g</a:t>
            </a:r>
            <a:r>
              <a:rPr lang="en-GB" dirty="0">
                <a:solidFill>
                  <a:srgbClr val="5B1E45"/>
                </a:solidFill>
                <a:latin typeface="Arial Black" panose="020B0A04020102020204" pitchFamily="34" charset="0"/>
              </a:rPr>
              <a:t> LACAS improvement boards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B1E45"/>
                </a:solidFill>
                <a:latin typeface="Arial Black" panose="020B0A04020102020204" pitchFamily="34" charset="0"/>
              </a:rPr>
              <a:t>Ideal opportunity to respond further when changes have been made</a:t>
            </a:r>
          </a:p>
        </p:txBody>
      </p:sp>
    </p:spTree>
    <p:extLst>
      <p:ext uri="{BB962C8B-B14F-4D97-AF65-F5344CB8AC3E}">
        <p14:creationId xmlns:p14="http://schemas.microsoft.com/office/powerpoint/2010/main" val="233636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9659B-83EB-4587-8D14-46C26B9E446A}"/>
              </a:ext>
            </a:extLst>
          </p:cNvPr>
          <p:cNvSpPr txBox="1"/>
          <p:nvPr/>
        </p:nvSpPr>
        <p:spPr>
          <a:xfrm>
            <a:off x="2390862" y="947956"/>
            <a:ext cx="746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Thank You!!!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03985-5977-4C31-9D13-7004B6DFF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25425"/>
            <a:ext cx="9720962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E06E5500-EB70-4D36-B789-7E21724B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063" y="4773821"/>
            <a:ext cx="1400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9D930-5DED-4B2B-B758-4F965129D1C9}"/>
              </a:ext>
            </a:extLst>
          </p:cNvPr>
          <p:cNvSpPr txBox="1"/>
          <p:nvPr/>
        </p:nvSpPr>
        <p:spPr>
          <a:xfrm>
            <a:off x="2086062" y="1999114"/>
            <a:ext cx="486075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Lucida Handwriting" panose="03010101010101010101" pitchFamily="66" charset="0"/>
                <a:cs typeface="Calibri" panose="020F0502020204030204" pitchFamily="34" charset="0"/>
              </a:rPr>
              <a:t>Louise Fegan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Lead Nurse Quality Improvement &amp; Standards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 Management Offices, 4th Floor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Royal Hospital for Children and Young People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Little France Crescent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Edinburgh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EH16 4TJ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Mobile 07773745238 or Tel 0131 312 0742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louise.fegan@nhslothian.scot.nhs.uk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76B026BF-26F7-448D-8CD3-292F96B8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069" y="4584437"/>
            <a:ext cx="2032881" cy="14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AFE979-D889-4868-9CD2-43FD4A716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87" y="37915"/>
            <a:ext cx="1315097" cy="654177"/>
          </a:xfrm>
          <a:prstGeom prst="rect">
            <a:avLst/>
          </a:prstGeom>
        </p:spPr>
      </p:pic>
      <p:pic>
        <p:nvPicPr>
          <p:cNvPr id="13" name="Picture 12" descr="See the source image">
            <a:extLst>
              <a:ext uri="{FF2B5EF4-FFF2-40B4-BE49-F238E27FC236}">
                <a16:creationId xmlns:a16="http://schemas.microsoft.com/office/drawing/2014/main" id="{CE452A3D-1EE7-4E65-B332-CEA8FBEB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1401" y="37915"/>
            <a:ext cx="1900599" cy="8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DBDAB4-03AD-420E-9595-E7442842FC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5020" y="1598062"/>
            <a:ext cx="2397760" cy="277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2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4BBAD-A2AF-4DE4-A0FD-BD0DEA4D304A}"/>
              </a:ext>
            </a:extLst>
          </p:cNvPr>
          <p:cNvSpPr txBox="1"/>
          <p:nvPr/>
        </p:nvSpPr>
        <p:spPr>
          <a:xfrm>
            <a:off x="1276906" y="1399662"/>
            <a:ext cx="10050011" cy="515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Session Objectives:</a:t>
            </a:r>
          </a:p>
          <a:p>
            <a:endParaRPr lang="en-GB" sz="3200" u="sng" dirty="0">
              <a:solidFill>
                <a:srgbClr val="FF3399"/>
              </a:solidFill>
              <a:latin typeface="Arial Black" panose="020B0A04020102020204" pitchFamily="34" charset="0"/>
            </a:endParaRPr>
          </a:p>
          <a:p>
            <a:pPr marL="800100" lvl="1" indent="-342900">
              <a:lnSpc>
                <a:spcPts val="192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 of u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nderstanding your problem with using or not using feedback, with a particular emphasis on what your data tells you.</a:t>
            </a:r>
          </a:p>
          <a:p>
            <a:pPr lvl="1">
              <a:lnSpc>
                <a:spcPts val="192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2400" dirty="0"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 of u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nderstanding the processes and systems within your organisation,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this can be linked in with other assurance processes.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of feedback and how this can be used to drive improvement.</a:t>
            </a:r>
          </a:p>
          <a:p>
            <a:pPr lvl="1">
              <a:lnSpc>
                <a:spcPct val="107000"/>
              </a:lnSpc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Choosing the right tools to make change, including leadership and clinical engagement, skills development, and staff and patient participation.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B7E9DF1D-CB7E-4F39-81A4-DA78553E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CE340-0EEF-471A-AA51-894209192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6"/>
            <a:ext cx="1842747" cy="9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3B1CD-1F6D-4A89-B270-0773B122ADBB}"/>
              </a:ext>
            </a:extLst>
          </p:cNvPr>
          <p:cNvSpPr txBox="1"/>
          <p:nvPr/>
        </p:nvSpPr>
        <p:spPr>
          <a:xfrm>
            <a:off x="1451294" y="2230764"/>
            <a:ext cx="103016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 Framework to give Organisational and Service User Assurance that Quality Person Centred Care is being delivered consistently.</a:t>
            </a:r>
          </a:p>
          <a:p>
            <a:endParaRPr lang="en-GB" sz="2400" dirty="0"/>
          </a:p>
          <a:p>
            <a:r>
              <a:rPr lang="en-GB" sz="2400" dirty="0"/>
              <a:t>- Developed to promote Quality Assurance activity in line with the board’s Objectives, Quality Strategy and Quality Management Approach</a:t>
            </a:r>
          </a:p>
          <a:p>
            <a:endParaRPr lang="en-GB" sz="2400" dirty="0"/>
          </a:p>
          <a:p>
            <a:r>
              <a:rPr lang="en-GB" sz="2400" dirty="0"/>
              <a:t>- Levels of assurance are designed to set out Point of Care (Bedside) to Board Governance for the organisation and the public.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62156-8517-4D6B-9286-C2DD7E838553}"/>
              </a:ext>
            </a:extLst>
          </p:cNvPr>
          <p:cNvSpPr txBox="1"/>
          <p:nvPr/>
        </p:nvSpPr>
        <p:spPr>
          <a:xfrm>
            <a:off x="1241571" y="1216404"/>
            <a:ext cx="960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Background To LACAS: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902A1-49A8-4469-A2A7-708DC7CD68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6"/>
            <a:ext cx="1842747" cy="916649"/>
          </a:xfrm>
          <a:prstGeom prst="rect">
            <a:avLst/>
          </a:prstGeom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7EDADA13-9524-4E19-B8AA-7C4F4D11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9982E-5E50-435F-81CA-F717BB10C32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4473" y="5058766"/>
            <a:ext cx="2509812" cy="1445681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ED388-876B-437C-8A3B-D01A3C380B35}"/>
              </a:ext>
            </a:extLst>
          </p:cNvPr>
          <p:cNvSpPr txBox="1"/>
          <p:nvPr/>
        </p:nvSpPr>
        <p:spPr>
          <a:xfrm>
            <a:off x="1451294" y="5781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Lothian Accreditation &amp; Care Assurance Standards (scot.nhs.uk)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58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3E36A-31D1-4B82-8ED7-DE7AE921A6C0}"/>
              </a:ext>
            </a:extLst>
          </p:cNvPr>
          <p:cNvSpPr txBox="1"/>
          <p:nvPr/>
        </p:nvSpPr>
        <p:spPr>
          <a:xfrm>
            <a:off x="1082180" y="3628643"/>
            <a:ext cx="5324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Evidence of learning from complaints and adverse events and actions completed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8B0DC-C670-45C7-9978-616E5C824FF6}"/>
              </a:ext>
            </a:extLst>
          </p:cNvPr>
          <p:cNvSpPr txBox="1"/>
          <p:nvPr/>
        </p:nvSpPr>
        <p:spPr>
          <a:xfrm>
            <a:off x="1082178" y="4542206"/>
            <a:ext cx="5324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Evidence displayed is out of date and incomplete</a:t>
            </a:r>
            <a:r>
              <a:rPr lang="en-GB" dirty="0"/>
              <a:t> – Cards etc</a:t>
            </a:r>
          </a:p>
          <a:p>
            <a:endParaRPr lang="en-GB" dirty="0"/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Incidents and feedback are viewed positively as an opportunity to improve the quality of care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341C9-7809-46BA-A052-BBD39CDB8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34" y="2560180"/>
            <a:ext cx="2949342" cy="3460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864B7-5B90-4E2B-8642-5B30FF21244F}"/>
              </a:ext>
            </a:extLst>
          </p:cNvPr>
          <p:cNvSpPr txBox="1"/>
          <p:nvPr/>
        </p:nvSpPr>
        <p:spPr>
          <a:xfrm>
            <a:off x="6711192" y="3214930"/>
            <a:ext cx="5324912" cy="264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us with qualitative data that should be used to improve the quality and safety of care we deliver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Instilling a culture of person-</a:t>
            </a:r>
            <a:r>
              <a:rPr lang="en-US" dirty="0" err="1"/>
              <a:t>centred</a:t>
            </a:r>
            <a:r>
              <a:rPr lang="en-US" dirty="0"/>
              <a:t> care and listening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Patients and Families concerns can be raised and responded to appropriately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Gives praise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Allows us to determine themes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57BF7-3759-4298-8151-CFA78EEE82E7}"/>
              </a:ext>
            </a:extLst>
          </p:cNvPr>
          <p:cNvSpPr txBox="1"/>
          <p:nvPr/>
        </p:nvSpPr>
        <p:spPr>
          <a:xfrm>
            <a:off x="7132740" y="2183083"/>
            <a:ext cx="60946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u="sng" kern="1200" dirty="0">
                <a:solidFill>
                  <a:srgbClr val="FF3399"/>
                </a:solidFill>
                <a:latin typeface="Arial Black" panose="020B0A04020102020204" pitchFamily="34" charset="0"/>
                <a:ea typeface="+mj-ea"/>
                <a:cs typeface="+mj-cs"/>
              </a:rPr>
              <a:t>Benefits of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C386A-40C3-4210-9DB5-2E32E1C8536F}"/>
              </a:ext>
            </a:extLst>
          </p:cNvPr>
          <p:cNvSpPr txBox="1"/>
          <p:nvPr/>
        </p:nvSpPr>
        <p:spPr>
          <a:xfrm>
            <a:off x="574034" y="1577130"/>
            <a:ext cx="418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3399"/>
                </a:solidFill>
                <a:latin typeface="Arial Black" panose="020B0A04020102020204" pitchFamily="34" charset="0"/>
              </a:rPr>
              <a:t>Data:</a:t>
            </a:r>
          </a:p>
        </p:txBody>
      </p:sp>
      <p:pic>
        <p:nvPicPr>
          <p:cNvPr id="6" name="Picture 5" descr="Hand placing stars">
            <a:extLst>
              <a:ext uri="{FF2B5EF4-FFF2-40B4-BE49-F238E27FC236}">
                <a16:creationId xmlns:a16="http://schemas.microsoft.com/office/drawing/2014/main" id="{BAEAFE51-6ED1-4BB0-8A17-5D50D7F716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56" y="604007"/>
            <a:ext cx="2051985" cy="1369351"/>
          </a:xfrm>
          <a:prstGeom prst="rect">
            <a:avLst/>
          </a:prstGeom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98CC90DB-BE7D-4597-8290-726A2EF7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FEBDE-E1DD-458B-B90E-E24BFD8603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6"/>
            <a:ext cx="1842747" cy="916649"/>
          </a:xfrm>
          <a:prstGeom prst="rect">
            <a:avLst/>
          </a:prstGeom>
        </p:spPr>
      </p:pic>
      <p:pic>
        <p:nvPicPr>
          <p:cNvPr id="13" name="Picture 12" descr="Bricks in the form of network signals on orange background">
            <a:extLst>
              <a:ext uri="{FF2B5EF4-FFF2-40B4-BE49-F238E27FC236}">
                <a16:creationId xmlns:a16="http://schemas.microsoft.com/office/drawing/2014/main" id="{28633E35-F18B-4309-A72E-CB8ACEA2C4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653" y="1141143"/>
            <a:ext cx="1718292" cy="1145462"/>
          </a:xfrm>
          <a:prstGeom prst="rect">
            <a:avLst/>
          </a:prstGeom>
        </p:spPr>
      </p:pic>
      <p:pic>
        <p:nvPicPr>
          <p:cNvPr id="19" name="Graphic 18" descr="Checkbox Ticked with solid fill">
            <a:extLst>
              <a:ext uri="{FF2B5EF4-FFF2-40B4-BE49-F238E27FC236}">
                <a16:creationId xmlns:a16="http://schemas.microsoft.com/office/drawing/2014/main" id="{E318FEFC-340B-419C-B145-AF74135D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045" y="3494190"/>
            <a:ext cx="914400" cy="914400"/>
          </a:xfrm>
          <a:prstGeom prst="rect">
            <a:avLst/>
          </a:prstGeom>
        </p:spPr>
      </p:pic>
      <p:pic>
        <p:nvPicPr>
          <p:cNvPr id="21" name="Graphic 20" descr="Checkbox Crossed with solid fill">
            <a:extLst>
              <a:ext uri="{FF2B5EF4-FFF2-40B4-BE49-F238E27FC236}">
                <a16:creationId xmlns:a16="http://schemas.microsoft.com/office/drawing/2014/main" id="{3B85E582-AC54-4F9B-BAAD-2B3D1564A8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045" y="4408590"/>
            <a:ext cx="914400" cy="914400"/>
          </a:xfrm>
          <a:prstGeom prst="rect">
            <a:avLst/>
          </a:prstGeom>
        </p:spPr>
      </p:pic>
      <p:pic>
        <p:nvPicPr>
          <p:cNvPr id="23" name="Graphic 22" descr="Arrow circle with solid fill">
            <a:extLst>
              <a:ext uri="{FF2B5EF4-FFF2-40B4-BE49-F238E27FC236}">
                <a16:creationId xmlns:a16="http://schemas.microsoft.com/office/drawing/2014/main" id="{96E58272-4AAF-41A0-87B8-EFCB8157D2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896" y="52140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79F695-0FFB-4762-88E8-2E5362FB01AB}"/>
              </a:ext>
            </a:extLst>
          </p:cNvPr>
          <p:cNvSpPr txBox="1"/>
          <p:nvPr/>
        </p:nvSpPr>
        <p:spPr>
          <a:xfrm>
            <a:off x="6434356" y="554152"/>
            <a:ext cx="512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What did we do: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1B5D7-FF59-47DF-AEAC-BDE6E90C7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42" y="917712"/>
            <a:ext cx="3878485" cy="2607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DCD8C9-B231-488E-99C3-F704BA238C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42" y="3853870"/>
            <a:ext cx="3868580" cy="2348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EB62A-139A-4AAD-8DCE-8FDD0E5C8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7"/>
            <a:ext cx="1500129" cy="746218"/>
          </a:xfrm>
          <a:prstGeom prst="rect">
            <a:avLst/>
          </a:prstGeom>
        </p:spPr>
      </p:pic>
      <p:pic>
        <p:nvPicPr>
          <p:cNvPr id="22" name="Picture 21" descr="See the source image">
            <a:extLst>
              <a:ext uri="{FF2B5EF4-FFF2-40B4-BE49-F238E27FC236}">
                <a16:creationId xmlns:a16="http://schemas.microsoft.com/office/drawing/2014/main" id="{3FB90538-7D04-40F8-B50C-B459FEB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doll with blue hair&#10;&#10;Description automatically generated with medium confidence">
            <a:extLst>
              <a:ext uri="{FF2B5EF4-FFF2-40B4-BE49-F238E27FC236}">
                <a16:creationId xmlns:a16="http://schemas.microsoft.com/office/drawing/2014/main" id="{57F3C1E0-3E02-401D-88F5-F7D0F9A89A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523" y="4898690"/>
            <a:ext cx="737235" cy="1590675"/>
          </a:xfrm>
          <a:prstGeom prst="rect">
            <a:avLst/>
          </a:prstGeom>
        </p:spPr>
      </p:pic>
      <p:pic>
        <p:nvPicPr>
          <p:cNvPr id="1026" name="Picture 2" descr="Figure 1: The QMS Framework (working draft 4)">
            <a:extLst>
              <a:ext uri="{FF2B5EF4-FFF2-40B4-BE49-F238E27FC236}">
                <a16:creationId xmlns:a16="http://schemas.microsoft.com/office/drawing/2014/main" id="{8BC7F22D-52FD-4BA3-8691-3852C5E1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272" y="2633662"/>
            <a:ext cx="2567709" cy="19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TextBox 1">
            <a:extLst>
              <a:ext uri="{FF2B5EF4-FFF2-40B4-BE49-F238E27FC236}">
                <a16:creationId xmlns:a16="http://schemas.microsoft.com/office/drawing/2014/main" id="{EBA228D6-9322-BFB4-898B-093B7FA6A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053367"/>
              </p:ext>
            </p:extLst>
          </p:nvPr>
        </p:nvGraphicFramePr>
        <p:xfrm>
          <a:off x="6231533" y="673888"/>
          <a:ext cx="4771607" cy="583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2179DE75-3A09-4B2F-941F-CE25AD2003D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00017" y="3121301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4BFBE-5574-421F-90D0-953C2A5A95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562" y="2899843"/>
            <a:ext cx="4090909" cy="2546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B21EF24-D206-4C51-9831-47848DB51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423" y="1435675"/>
            <a:ext cx="3277566" cy="4616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0BFB1-FB16-46A0-8B56-AAAE8C4CBF1C}"/>
              </a:ext>
            </a:extLst>
          </p:cNvPr>
          <p:cNvSpPr txBox="1"/>
          <p:nvPr/>
        </p:nvSpPr>
        <p:spPr>
          <a:xfrm>
            <a:off x="877459" y="1601534"/>
            <a:ext cx="4725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Planning for Quality: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743913-B2D1-4B85-B678-E387CE076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00" y="582473"/>
            <a:ext cx="1842747" cy="916649"/>
          </a:xfrm>
          <a:prstGeom prst="rect">
            <a:avLst/>
          </a:prstGeom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A671D621-B67A-43CC-9E0B-4732E10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062" y="542057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6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B16A5-5A8A-4AD2-B80C-277BB3D60A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255" y="1195157"/>
            <a:ext cx="3905855" cy="2827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35C1A-BE1A-4287-A8CD-D90E9325F1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195157"/>
            <a:ext cx="3922328" cy="2827278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873FFD8-A217-4A74-A38D-37F5278C04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346" y="4103190"/>
            <a:ext cx="2481118" cy="2481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01BA1F-F18E-471B-B6E7-C6C4BB351222}"/>
              </a:ext>
            </a:extLst>
          </p:cNvPr>
          <p:cNvSpPr txBox="1"/>
          <p:nvPr/>
        </p:nvSpPr>
        <p:spPr>
          <a:xfrm>
            <a:off x="2369763" y="273692"/>
            <a:ext cx="55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Co-Design: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BBB03-843A-4A53-869A-06D1354429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6"/>
            <a:ext cx="1842747" cy="916649"/>
          </a:xfrm>
          <a:prstGeom prst="rect">
            <a:avLst/>
          </a:prstGeom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5DB5B0C0-0640-4AD3-9505-937AEE76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7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FB6F3D-A2F9-4FD7-9048-58207E798F6F}"/>
              </a:ext>
            </a:extLst>
          </p:cNvPr>
          <p:cNvSpPr txBox="1"/>
          <p:nvPr/>
        </p:nvSpPr>
        <p:spPr>
          <a:xfrm>
            <a:off x="3048699" y="335452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Launch Day at RHCYP: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D7B95-945D-4ACC-A921-4F3C07A4A6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" y="107756"/>
            <a:ext cx="1842747" cy="916649"/>
          </a:xfrm>
          <a:prstGeom prst="rect">
            <a:avLst/>
          </a:prstGeo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C1E2FB7B-565A-41A3-A33F-9B26DDE1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359" y="110451"/>
            <a:ext cx="2010641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ound&#10;&#10;Description automatically generated">
            <a:extLst>
              <a:ext uri="{FF2B5EF4-FFF2-40B4-BE49-F238E27FC236}">
                <a16:creationId xmlns:a16="http://schemas.microsoft.com/office/drawing/2014/main" id="{F00DCC07-8CF2-4A29-8FBA-37397D40C7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89" y="1140057"/>
            <a:ext cx="7176655" cy="5382491"/>
          </a:xfrm>
          <a:prstGeom prst="rect">
            <a:avLst/>
          </a:prstGeom>
        </p:spPr>
      </p:pic>
      <p:pic>
        <p:nvPicPr>
          <p:cNvPr id="9" name="Picture 8" descr="A stuffed animal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6BEE4BC9-E799-45F8-87B6-C56843B940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13" y="1261284"/>
            <a:ext cx="3855027" cy="5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F3967DB-0BA9-47B7-B3B3-B9447D04E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189" y="1154546"/>
            <a:ext cx="3189936" cy="4257964"/>
          </a:xfrm>
          <a:prstGeom prst="rect">
            <a:avLst/>
          </a:prstGeom>
        </p:spPr>
      </p:pic>
      <p:pic>
        <p:nvPicPr>
          <p:cNvPr id="5" name="Picture 4" descr="A computer on a table&#10;&#10;Description automatically generated with medium confidence">
            <a:extLst>
              <a:ext uri="{FF2B5EF4-FFF2-40B4-BE49-F238E27FC236}">
                <a16:creationId xmlns:a16="http://schemas.microsoft.com/office/drawing/2014/main" id="{3F4E2AE3-728B-4468-84EC-D5580221B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5" y="233218"/>
            <a:ext cx="2161309" cy="2881745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E9BC4996-4395-474F-93E2-D108A43F5B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950" y="2918690"/>
            <a:ext cx="2622924" cy="3495964"/>
          </a:xfrm>
          <a:prstGeom prst="rect">
            <a:avLst/>
          </a:prstGeom>
        </p:spPr>
      </p:pic>
      <p:pic>
        <p:nvPicPr>
          <p:cNvPr id="9" name="Picture 8" descr="Graphical user interface, text, website&#10;&#10;Description automatically generated with medium confidence">
            <a:extLst>
              <a:ext uri="{FF2B5EF4-FFF2-40B4-BE49-F238E27FC236}">
                <a16:creationId xmlns:a16="http://schemas.microsoft.com/office/drawing/2014/main" id="{0F037EBB-B552-4BE3-BF21-2104D0F733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54" y="3932382"/>
            <a:ext cx="2019300" cy="26924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F6456B7-DFDF-4F73-A6E2-4B745F6D8A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645" y="73891"/>
            <a:ext cx="2019300" cy="26924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65E7A4B-C8C7-44E1-8763-99E7B5D338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992" y="173567"/>
            <a:ext cx="1869786" cy="2493048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E70D25E7-3C16-44F3-80E3-333C034077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977" y="3743038"/>
            <a:ext cx="1586345" cy="2115127"/>
          </a:xfrm>
          <a:prstGeom prst="rect">
            <a:avLst/>
          </a:prstGeom>
        </p:spPr>
      </p:pic>
      <p:pic>
        <p:nvPicPr>
          <p:cNvPr id="17" name="Picture 16" descr="A stuffed animal on a table&#10;&#10;Description automatically generated with low confidence">
            <a:extLst>
              <a:ext uri="{FF2B5EF4-FFF2-40B4-BE49-F238E27FC236}">
                <a16:creationId xmlns:a16="http://schemas.microsoft.com/office/drawing/2014/main" id="{94E4FCCF-F11E-4226-8666-F3EA680FC9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33" y="3260437"/>
            <a:ext cx="1513609" cy="20181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ABAF68-806E-4C15-9575-E43E89E53E09}"/>
              </a:ext>
            </a:extLst>
          </p:cNvPr>
          <p:cNvSpPr txBox="1"/>
          <p:nvPr/>
        </p:nvSpPr>
        <p:spPr>
          <a:xfrm>
            <a:off x="3029472" y="77328"/>
            <a:ext cx="41649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FF3399"/>
                </a:solidFill>
                <a:latin typeface="Arial Black" panose="020B0A04020102020204" pitchFamily="34" charset="0"/>
              </a:rPr>
              <a:t>Launch Day at RHCYP:</a:t>
            </a:r>
          </a:p>
        </p:txBody>
      </p:sp>
    </p:spTree>
    <p:extLst>
      <p:ext uri="{BB962C8B-B14F-4D97-AF65-F5344CB8AC3E}">
        <p14:creationId xmlns:p14="http://schemas.microsoft.com/office/powerpoint/2010/main" val="117023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E2FFA-F4DF-44F9-84D8-CCD21148D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72177-1898-4533-B031-668A7D50F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452</Words>
  <Application>Microsoft Macintosh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stories already shared…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McEwan</dc:creator>
  <cp:lastModifiedBy>Fraser Gilmore</cp:lastModifiedBy>
  <cp:revision>71</cp:revision>
  <dcterms:created xsi:type="dcterms:W3CDTF">2022-01-31T14:34:44Z</dcterms:created>
  <dcterms:modified xsi:type="dcterms:W3CDTF">2022-11-18T09:44:30Z</dcterms:modified>
</cp:coreProperties>
</file>