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657" r:id="rId2"/>
    <p:sldId id="827" r:id="rId3"/>
    <p:sldId id="799" r:id="rId4"/>
    <p:sldId id="828" r:id="rId5"/>
    <p:sldId id="826" r:id="rId6"/>
    <p:sldId id="829" r:id="rId7"/>
    <p:sldId id="830" r:id="rId8"/>
    <p:sldId id="834" r:id="rId9"/>
    <p:sldId id="831" r:id="rId10"/>
    <p:sldId id="835" r:id="rId11"/>
    <p:sldId id="832" r:id="rId12"/>
    <p:sldId id="850" r:id="rId13"/>
    <p:sldId id="824" r:id="rId14"/>
    <p:sldId id="851" r:id="rId15"/>
    <p:sldId id="852" r:id="rId16"/>
    <p:sldId id="282" r:id="rId17"/>
    <p:sldId id="816" r:id="rId18"/>
    <p:sldId id="765" r:id="rId19"/>
  </p:sldIdLst>
  <p:sldSz cx="9144000" cy="6858000" type="screen4x3"/>
  <p:notesSz cx="6873875" cy="9713913"/>
  <p:defaultTextStyle>
    <a:defPPr>
      <a:defRPr lang="en-GB"/>
    </a:defPPr>
    <a:lvl1pPr algn="ctr" rtl="0" fontAlgn="base">
      <a:spcBef>
        <a:spcPct val="0"/>
      </a:spcBef>
      <a:spcAft>
        <a:spcPct val="0"/>
      </a:spcAft>
      <a:defRPr sz="3200" b="1" kern="1200">
        <a:solidFill>
          <a:schemeClr val="accent2"/>
        </a:solidFill>
        <a:latin typeface="Arial" charset="0"/>
        <a:ea typeface="+mn-ea"/>
        <a:cs typeface="+mn-cs"/>
      </a:defRPr>
    </a:lvl1pPr>
    <a:lvl2pPr marL="457200" algn="ctr" rtl="0" fontAlgn="base">
      <a:spcBef>
        <a:spcPct val="0"/>
      </a:spcBef>
      <a:spcAft>
        <a:spcPct val="0"/>
      </a:spcAft>
      <a:defRPr sz="3200" b="1" kern="1200">
        <a:solidFill>
          <a:schemeClr val="accent2"/>
        </a:solidFill>
        <a:latin typeface="Arial" charset="0"/>
        <a:ea typeface="+mn-ea"/>
        <a:cs typeface="+mn-cs"/>
      </a:defRPr>
    </a:lvl2pPr>
    <a:lvl3pPr marL="914400" algn="ctr" rtl="0" fontAlgn="base">
      <a:spcBef>
        <a:spcPct val="0"/>
      </a:spcBef>
      <a:spcAft>
        <a:spcPct val="0"/>
      </a:spcAft>
      <a:defRPr sz="3200" b="1" kern="1200">
        <a:solidFill>
          <a:schemeClr val="accent2"/>
        </a:solidFill>
        <a:latin typeface="Arial" charset="0"/>
        <a:ea typeface="+mn-ea"/>
        <a:cs typeface="+mn-cs"/>
      </a:defRPr>
    </a:lvl3pPr>
    <a:lvl4pPr marL="1371600" algn="ctr" rtl="0" fontAlgn="base">
      <a:spcBef>
        <a:spcPct val="0"/>
      </a:spcBef>
      <a:spcAft>
        <a:spcPct val="0"/>
      </a:spcAft>
      <a:defRPr sz="3200" b="1" kern="1200">
        <a:solidFill>
          <a:schemeClr val="accent2"/>
        </a:solidFill>
        <a:latin typeface="Arial" charset="0"/>
        <a:ea typeface="+mn-ea"/>
        <a:cs typeface="+mn-cs"/>
      </a:defRPr>
    </a:lvl4pPr>
    <a:lvl5pPr marL="1828800" algn="ctr"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p:defaultTextStyle>
  <p:extLst>
    <p:ext uri="{521415D9-36F7-43E2-AB2F-B90AF26B5E84}">
      <p14:sectionLst xmlns:p14="http://schemas.microsoft.com/office/powerpoint/2010/main">
        <p14:section name="Default Section" id="{1EF9B290-A34D-4FCC-BE57-384B85A7E246}">
          <p14:sldIdLst>
            <p14:sldId id="657"/>
            <p14:sldId id="827"/>
            <p14:sldId id="799"/>
            <p14:sldId id="828"/>
            <p14:sldId id="826"/>
            <p14:sldId id="829"/>
            <p14:sldId id="830"/>
            <p14:sldId id="834"/>
            <p14:sldId id="831"/>
            <p14:sldId id="835"/>
            <p14:sldId id="832"/>
            <p14:sldId id="850"/>
            <p14:sldId id="824"/>
            <p14:sldId id="851"/>
            <p14:sldId id="852"/>
            <p14:sldId id="282"/>
            <p14:sldId id="816"/>
            <p14:sldId id="7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D43"/>
    <a:srgbClr val="FF0066"/>
    <a:srgbClr val="990000"/>
    <a:srgbClr val="6600FF"/>
    <a:srgbClr val="993300"/>
    <a:srgbClr val="CC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839A6-939F-468C-A018-5FA28B2CCCDF}" v="27" dt="2023-10-04T11:35:35.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7" autoAdjust="0"/>
    <p:restoredTop sz="75455" autoAdjust="0"/>
  </p:normalViewPr>
  <p:slideViewPr>
    <p:cSldViewPr>
      <p:cViewPr varScale="1">
        <p:scale>
          <a:sx n="69" d="100"/>
          <a:sy n="69" d="100"/>
        </p:scale>
        <p:origin x="2288" y="1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37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3" name="Rectangle 3"/>
          <p:cNvSpPr>
            <a:spLocks noGrp="1" noChangeArrowheads="1"/>
          </p:cNvSpPr>
          <p:nvPr>
            <p:ph type="dt" sz="quarter" idx="1"/>
          </p:nvPr>
        </p:nvSpPr>
        <p:spPr bwMode="auto">
          <a:xfrm>
            <a:off x="3894138" y="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r" defTabSz="947738">
              <a:defRPr sz="1200" b="0">
                <a:solidFill>
                  <a:schemeClr val="tx1"/>
                </a:solidFill>
              </a:defRPr>
            </a:lvl1pPr>
          </a:lstStyle>
          <a:p>
            <a:pPr>
              <a:defRPr/>
            </a:pPr>
            <a:endParaRPr lang="en-GB"/>
          </a:p>
        </p:txBody>
      </p:sp>
      <p:sp>
        <p:nvSpPr>
          <p:cNvPr id="15364" name="Rectangle 4"/>
          <p:cNvSpPr>
            <a:spLocks noGrp="1" noChangeArrowheads="1"/>
          </p:cNvSpPr>
          <p:nvPr>
            <p:ph type="ftr" sz="quarter" idx="2"/>
          </p:nvPr>
        </p:nvSpPr>
        <p:spPr bwMode="auto">
          <a:xfrm>
            <a:off x="0" y="922655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5" name="Rectangle 5"/>
          <p:cNvSpPr>
            <a:spLocks noGrp="1" noChangeArrowheads="1"/>
          </p:cNvSpPr>
          <p:nvPr>
            <p:ph type="sldNum" sz="quarter" idx="3"/>
          </p:nvPr>
        </p:nvSpPr>
        <p:spPr bwMode="auto">
          <a:xfrm>
            <a:off x="3894138" y="922655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r" defTabSz="947738">
              <a:defRPr sz="1200" b="0">
                <a:solidFill>
                  <a:schemeClr val="tx1"/>
                </a:solidFill>
              </a:defRPr>
            </a:lvl1pPr>
          </a:lstStyle>
          <a:p>
            <a:pPr>
              <a:defRPr/>
            </a:pPr>
            <a:fld id="{5D042745-D588-4AE5-91CA-DA0BD47601EF}" type="slidenum">
              <a:rPr lang="en-GB"/>
              <a:pPr>
                <a:defRPr/>
              </a:pPr>
              <a:t>‹#›</a:t>
            </a:fld>
            <a:endParaRPr lang="en-GB"/>
          </a:p>
        </p:txBody>
      </p:sp>
    </p:spTree>
    <p:extLst>
      <p:ext uri="{BB962C8B-B14F-4D97-AF65-F5344CB8AC3E}">
        <p14:creationId xmlns:p14="http://schemas.microsoft.com/office/powerpoint/2010/main" val="245543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8150" cy="4873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4138" y="0"/>
            <a:ext cx="2978150" cy="487363"/>
          </a:xfrm>
          <a:prstGeom prst="rect">
            <a:avLst/>
          </a:prstGeom>
        </p:spPr>
        <p:txBody>
          <a:bodyPr vert="horz" lIns="91440" tIns="45720" rIns="91440" bIns="45720" rtlCol="0"/>
          <a:lstStyle>
            <a:lvl1pPr algn="r">
              <a:defRPr sz="1200"/>
            </a:lvl1pPr>
          </a:lstStyle>
          <a:p>
            <a:fld id="{756A13B5-7E37-4096-AE04-5DFDC5567C8F}" type="datetimeFigureOut">
              <a:rPr lang="en-GB" smtClean="0"/>
              <a:t>16/10/2023</a:t>
            </a:fld>
            <a:endParaRPr lang="en-GB"/>
          </a:p>
        </p:txBody>
      </p:sp>
      <p:sp>
        <p:nvSpPr>
          <p:cNvPr id="4" name="Slide Image Placeholder 3"/>
          <p:cNvSpPr>
            <a:spLocks noGrp="1" noRot="1" noChangeAspect="1"/>
          </p:cNvSpPr>
          <p:nvPr>
            <p:ph type="sldImg" idx="2"/>
          </p:nvPr>
        </p:nvSpPr>
        <p:spPr>
          <a:xfrm>
            <a:off x="1250950" y="1214438"/>
            <a:ext cx="4371975" cy="3278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7388" y="4675188"/>
            <a:ext cx="5499100" cy="38242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26550"/>
            <a:ext cx="2978150" cy="4873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4138" y="9226550"/>
            <a:ext cx="2978150" cy="487363"/>
          </a:xfrm>
          <a:prstGeom prst="rect">
            <a:avLst/>
          </a:prstGeom>
        </p:spPr>
        <p:txBody>
          <a:bodyPr vert="horz" lIns="91440" tIns="45720" rIns="91440" bIns="45720" rtlCol="0" anchor="b"/>
          <a:lstStyle>
            <a:lvl1pPr algn="r">
              <a:defRPr sz="1200"/>
            </a:lvl1pPr>
          </a:lstStyle>
          <a:p>
            <a:fld id="{F4BF76E8-0FC3-4C54-B9CA-3F19A680147F}" type="slidenum">
              <a:rPr lang="en-GB" smtClean="0"/>
              <a:t>‹#›</a:t>
            </a:fld>
            <a:endParaRPr lang="en-GB"/>
          </a:p>
        </p:txBody>
      </p:sp>
    </p:spTree>
    <p:extLst>
      <p:ext uri="{BB962C8B-B14F-4D97-AF65-F5344CB8AC3E}">
        <p14:creationId xmlns:p14="http://schemas.microsoft.com/office/powerpoint/2010/main" val="102158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studies have used Care Opinion as a qualitative data source. We learn about care, but less about the value and impact of CO itself.</a:t>
            </a:r>
          </a:p>
        </p:txBody>
      </p:sp>
      <p:sp>
        <p:nvSpPr>
          <p:cNvPr id="4" name="Slide Number Placeholder 3"/>
          <p:cNvSpPr>
            <a:spLocks noGrp="1"/>
          </p:cNvSpPr>
          <p:nvPr>
            <p:ph type="sldNum" sz="quarter" idx="5"/>
          </p:nvPr>
        </p:nvSpPr>
        <p:spPr/>
        <p:txBody>
          <a:bodyPr/>
          <a:lstStyle/>
          <a:p>
            <a:fld id="{F4BF76E8-0FC3-4C54-B9CA-3F19A680147F}" type="slidenum">
              <a:rPr lang="en-GB" smtClean="0"/>
              <a:t>5</a:t>
            </a:fld>
            <a:endParaRPr lang="en-GB"/>
          </a:p>
        </p:txBody>
      </p:sp>
    </p:spTree>
    <p:extLst>
      <p:ext uri="{BB962C8B-B14F-4D97-AF65-F5344CB8AC3E}">
        <p14:creationId xmlns:p14="http://schemas.microsoft.com/office/powerpoint/2010/main" val="464570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areas where we know little (apart from our own experience). Some of these issues are already being explored in developing research proposals.</a:t>
            </a:r>
          </a:p>
        </p:txBody>
      </p:sp>
      <p:sp>
        <p:nvSpPr>
          <p:cNvPr id="4" name="Slide Number Placeholder 3"/>
          <p:cNvSpPr>
            <a:spLocks noGrp="1"/>
          </p:cNvSpPr>
          <p:nvPr>
            <p:ph type="sldNum" sz="quarter" idx="5"/>
          </p:nvPr>
        </p:nvSpPr>
        <p:spPr/>
        <p:txBody>
          <a:bodyPr/>
          <a:lstStyle/>
          <a:p>
            <a:fld id="{F4BF76E8-0FC3-4C54-B9CA-3F19A680147F}" type="slidenum">
              <a:rPr lang="en-GB" smtClean="0"/>
              <a:t>17</a:t>
            </a:fld>
            <a:endParaRPr lang="en-GB"/>
          </a:p>
        </p:txBody>
      </p:sp>
    </p:spTree>
    <p:extLst>
      <p:ext uri="{BB962C8B-B14F-4D97-AF65-F5344CB8AC3E}">
        <p14:creationId xmlns:p14="http://schemas.microsoft.com/office/powerpoint/2010/main" val="843973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finish: a tweet which illustrates some of aspects of a cultural shift we think is achievable with CO:</a:t>
            </a:r>
          </a:p>
          <a:p>
            <a:pPr marL="171450" indent="-171450">
              <a:buFont typeface="Arial" panose="020B0604020202020204" pitchFamily="34" charset="0"/>
              <a:buChar char="•"/>
            </a:pPr>
            <a:r>
              <a:rPr lang="en-GB" dirty="0"/>
              <a:t>Acknowledgement and apology as normal forms of communication</a:t>
            </a:r>
          </a:p>
          <a:p>
            <a:pPr marL="171450" indent="-171450">
              <a:buFont typeface="Arial" panose="020B0604020202020204" pitchFamily="34" charset="0"/>
              <a:buChar char="•"/>
            </a:pPr>
            <a:r>
              <a:rPr lang="en-GB" dirty="0"/>
              <a:t>Reducing defensiveness to critical feedback</a:t>
            </a:r>
          </a:p>
          <a:p>
            <a:pPr marL="171450" indent="-171450">
              <a:buFont typeface="Arial" panose="020B0604020202020204" pitchFamily="34" charset="0"/>
              <a:buChar char="•"/>
            </a:pPr>
            <a:r>
              <a:rPr lang="en-GB" dirty="0"/>
              <a:t>Being open to patient experience as a source of learning and improvement opportunities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4BF76E8-0FC3-4C54-B9CA-3F19A680147F}" type="slidenum">
              <a:rPr lang="en-GB" smtClean="0"/>
              <a:t>18</a:t>
            </a:fld>
            <a:endParaRPr lang="en-GB"/>
          </a:p>
        </p:txBody>
      </p:sp>
    </p:spTree>
    <p:extLst>
      <p:ext uri="{BB962C8B-B14F-4D97-AF65-F5344CB8AC3E}">
        <p14:creationId xmlns:p14="http://schemas.microsoft.com/office/powerpoint/2010/main" val="218182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least 2 studies have taken a “big data” approach to CO, using machine learning (ML) to analyse very large numbers of stories for specific purposes. These studies are interesting in their own right and also point the way to possible future applications of ML:</a:t>
            </a:r>
          </a:p>
          <a:p>
            <a:pPr marL="171450" indent="-171450">
              <a:buFont typeface="Arial" panose="020B0604020202020204" pitchFamily="34" charset="0"/>
              <a:buChar char="•"/>
            </a:pPr>
            <a:r>
              <a:rPr lang="en-GB" dirty="0"/>
              <a:t>Real time detection of safety issues or improvement opportunities</a:t>
            </a:r>
          </a:p>
          <a:p>
            <a:pPr marL="171450" indent="-171450">
              <a:buFont typeface="Arial" panose="020B0604020202020204" pitchFamily="34" charset="0"/>
              <a:buChar char="•"/>
            </a:pPr>
            <a:r>
              <a:rPr lang="en-GB" dirty="0"/>
              <a:t>Summarisation of issues within a service or a set of services</a:t>
            </a:r>
          </a:p>
          <a:p>
            <a:pPr marL="171450" indent="-171450">
              <a:buFont typeface="Arial" panose="020B0604020202020204" pitchFamily="34" charset="0"/>
              <a:buChar char="•"/>
            </a:pPr>
            <a:r>
              <a:rPr lang="en-GB" dirty="0"/>
              <a:t>Real time improvement of response quality (defensiveness, generic responses, etc)</a:t>
            </a:r>
          </a:p>
        </p:txBody>
      </p:sp>
      <p:sp>
        <p:nvSpPr>
          <p:cNvPr id="4" name="Slide Number Placeholder 3"/>
          <p:cNvSpPr>
            <a:spLocks noGrp="1"/>
          </p:cNvSpPr>
          <p:nvPr>
            <p:ph type="sldNum" sz="quarter" idx="5"/>
          </p:nvPr>
        </p:nvSpPr>
        <p:spPr/>
        <p:txBody>
          <a:bodyPr/>
          <a:lstStyle/>
          <a:p>
            <a:fld id="{F4BF76E8-0FC3-4C54-B9CA-3F19A680147F}" type="slidenum">
              <a:rPr lang="en-GB" smtClean="0"/>
              <a:t>7</a:t>
            </a:fld>
            <a:endParaRPr lang="en-GB"/>
          </a:p>
        </p:txBody>
      </p:sp>
    </p:spTree>
    <p:extLst>
      <p:ext uri="{BB962C8B-B14F-4D97-AF65-F5344CB8AC3E}">
        <p14:creationId xmlns:p14="http://schemas.microsoft.com/office/powerpoint/2010/main" val="295844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in passing, for info only</a:t>
            </a:r>
          </a:p>
        </p:txBody>
      </p:sp>
      <p:sp>
        <p:nvSpPr>
          <p:cNvPr id="4" name="Slide Number Placeholder 3"/>
          <p:cNvSpPr>
            <a:spLocks noGrp="1"/>
          </p:cNvSpPr>
          <p:nvPr>
            <p:ph type="sldNum" sz="quarter" idx="5"/>
          </p:nvPr>
        </p:nvSpPr>
        <p:spPr/>
        <p:txBody>
          <a:bodyPr/>
          <a:lstStyle/>
          <a:p>
            <a:fld id="{F4BF76E8-0FC3-4C54-B9CA-3F19A680147F}" type="slidenum">
              <a:rPr lang="en-GB" smtClean="0"/>
              <a:t>9</a:t>
            </a:fld>
            <a:endParaRPr lang="en-GB"/>
          </a:p>
        </p:txBody>
      </p:sp>
    </p:spTree>
    <p:extLst>
      <p:ext uri="{BB962C8B-B14F-4D97-AF65-F5344CB8AC3E}">
        <p14:creationId xmlns:p14="http://schemas.microsoft.com/office/powerpoint/2010/main" val="126123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have been a number of studies of how staff and organisations react to online feedback and work with it – or don’t.</a:t>
            </a:r>
          </a:p>
          <a:p>
            <a:endParaRPr lang="en-GB" dirty="0"/>
          </a:p>
          <a:p>
            <a:r>
              <a:rPr lang="en-GB" dirty="0"/>
              <a:t>Often these studies indicate a defensiveness on the part of staff, confusion over roles, lack of clarity over the purposes of feedback or what it might achieve within the organisation.</a:t>
            </a:r>
          </a:p>
          <a:p>
            <a:endParaRPr lang="en-GB" dirty="0"/>
          </a:p>
        </p:txBody>
      </p:sp>
      <p:sp>
        <p:nvSpPr>
          <p:cNvPr id="4" name="Slide Number Placeholder 3"/>
          <p:cNvSpPr>
            <a:spLocks noGrp="1"/>
          </p:cNvSpPr>
          <p:nvPr>
            <p:ph type="sldNum" sz="quarter" idx="5"/>
          </p:nvPr>
        </p:nvSpPr>
        <p:spPr/>
        <p:txBody>
          <a:bodyPr/>
          <a:lstStyle/>
          <a:p>
            <a:fld id="{F4BF76E8-0FC3-4C54-B9CA-3F19A680147F}" type="slidenum">
              <a:rPr lang="en-GB" smtClean="0"/>
              <a:t>11</a:t>
            </a:fld>
            <a:endParaRPr lang="en-GB"/>
          </a:p>
        </p:txBody>
      </p:sp>
    </p:spTree>
    <p:extLst>
      <p:ext uri="{BB962C8B-B14F-4D97-AF65-F5344CB8AC3E}">
        <p14:creationId xmlns:p14="http://schemas.microsoft.com/office/powerpoint/2010/main" val="259312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Studies of how patients feel about online feedback indicates that they think in terms of helping, improving or making an intervention in the health system – not just providing data to it.</a:t>
            </a:r>
          </a:p>
          <a:p>
            <a:endParaRPr lang="en-GB" dirty="0"/>
          </a:p>
        </p:txBody>
      </p:sp>
      <p:sp>
        <p:nvSpPr>
          <p:cNvPr id="4" name="Slide Number Placeholder 3"/>
          <p:cNvSpPr>
            <a:spLocks noGrp="1"/>
          </p:cNvSpPr>
          <p:nvPr>
            <p:ph type="sldNum" sz="quarter" idx="5"/>
          </p:nvPr>
        </p:nvSpPr>
        <p:spPr/>
        <p:txBody>
          <a:bodyPr/>
          <a:lstStyle/>
          <a:p>
            <a:fld id="{F4BF76E8-0FC3-4C54-B9CA-3F19A680147F}" type="slidenum">
              <a:rPr lang="en-GB" smtClean="0"/>
              <a:t>12</a:t>
            </a:fld>
            <a:endParaRPr lang="en-GB"/>
          </a:p>
        </p:txBody>
      </p:sp>
    </p:spTree>
    <p:extLst>
      <p:ext uri="{BB962C8B-B14F-4D97-AF65-F5344CB8AC3E}">
        <p14:creationId xmlns:p14="http://schemas.microsoft.com/office/powerpoint/2010/main" val="94851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impact of online feedback can go far beyond just providing information.</a:t>
            </a:r>
          </a:p>
          <a:p>
            <a:endParaRPr lang="en-GB" dirty="0"/>
          </a:p>
          <a:p>
            <a:r>
              <a:rPr lang="en-GB" dirty="0"/>
              <a:t>This study showed how using Care Opinion created a wide range of benefits for staff, including positive effects on morale, confidence and pride at work.</a:t>
            </a:r>
          </a:p>
        </p:txBody>
      </p:sp>
      <p:sp>
        <p:nvSpPr>
          <p:cNvPr id="4" name="Slide Number Placeholder 3"/>
          <p:cNvSpPr>
            <a:spLocks noGrp="1"/>
          </p:cNvSpPr>
          <p:nvPr>
            <p:ph type="sldNum" sz="quarter" idx="5"/>
          </p:nvPr>
        </p:nvSpPr>
        <p:spPr/>
        <p:txBody>
          <a:bodyPr/>
          <a:lstStyle/>
          <a:p>
            <a:fld id="{F4BF76E8-0FC3-4C54-B9CA-3F19A680147F}" type="slidenum">
              <a:rPr lang="en-GB" smtClean="0"/>
              <a:t>13</a:t>
            </a:fld>
            <a:endParaRPr lang="en-GB"/>
          </a:p>
        </p:txBody>
      </p:sp>
    </p:spTree>
    <p:extLst>
      <p:ext uri="{BB962C8B-B14F-4D97-AF65-F5344CB8AC3E}">
        <p14:creationId xmlns:p14="http://schemas.microsoft.com/office/powerpoint/2010/main" val="160289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new study, to be published this month, reviewed 68 studies of the impact of positive patient feedback on staff and showed a wide range of positive effects.</a:t>
            </a:r>
          </a:p>
          <a:p>
            <a:endParaRPr lang="en-GB" dirty="0"/>
          </a:p>
        </p:txBody>
      </p:sp>
      <p:sp>
        <p:nvSpPr>
          <p:cNvPr id="4" name="Slide Number Placeholder 3"/>
          <p:cNvSpPr>
            <a:spLocks noGrp="1"/>
          </p:cNvSpPr>
          <p:nvPr>
            <p:ph type="sldNum" sz="quarter" idx="5"/>
          </p:nvPr>
        </p:nvSpPr>
        <p:spPr/>
        <p:txBody>
          <a:bodyPr/>
          <a:lstStyle/>
          <a:p>
            <a:fld id="{F4BF76E8-0FC3-4C54-B9CA-3F19A680147F}" type="slidenum">
              <a:rPr lang="en-GB" smtClean="0"/>
              <a:t>14</a:t>
            </a:fld>
            <a:endParaRPr lang="en-GB"/>
          </a:p>
        </p:txBody>
      </p:sp>
    </p:spTree>
    <p:extLst>
      <p:ext uri="{BB962C8B-B14F-4D97-AF65-F5344CB8AC3E}">
        <p14:creationId xmlns:p14="http://schemas.microsoft.com/office/powerpoint/2010/main" val="3664521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return to ML analysis of large numbers of stories… this as yet unpublished work looking at large scale analysis of defensiveness in responses.</a:t>
            </a:r>
          </a:p>
        </p:txBody>
      </p:sp>
      <p:sp>
        <p:nvSpPr>
          <p:cNvPr id="4" name="Slide Number Placeholder 3"/>
          <p:cNvSpPr>
            <a:spLocks noGrp="1"/>
          </p:cNvSpPr>
          <p:nvPr>
            <p:ph type="sldNum" sz="quarter" idx="5"/>
          </p:nvPr>
        </p:nvSpPr>
        <p:spPr/>
        <p:txBody>
          <a:bodyPr/>
          <a:lstStyle/>
          <a:p>
            <a:fld id="{F4BF76E8-0FC3-4C54-B9CA-3F19A680147F}" type="slidenum">
              <a:rPr lang="en-GB" smtClean="0"/>
              <a:t>15</a:t>
            </a:fld>
            <a:endParaRPr lang="en-GB"/>
          </a:p>
        </p:txBody>
      </p:sp>
    </p:spTree>
    <p:extLst>
      <p:ext uri="{BB962C8B-B14F-4D97-AF65-F5344CB8AC3E}">
        <p14:creationId xmlns:p14="http://schemas.microsoft.com/office/powerpoint/2010/main" val="132605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study found that defensiveness was observable in responses and could be detected by machine.</a:t>
            </a:r>
          </a:p>
          <a:p>
            <a:endParaRPr lang="en-GB" dirty="0"/>
          </a:p>
          <a:p>
            <a:r>
              <a:rPr lang="en-GB" dirty="0"/>
              <a:t>Some suggestion here also that:</a:t>
            </a:r>
          </a:p>
          <a:p>
            <a:pPr marL="171450" indent="-171450">
              <a:buFont typeface="Arial" panose="020B0604020202020204" pitchFamily="34" charset="0"/>
              <a:buChar char="•"/>
            </a:pPr>
            <a:r>
              <a:rPr lang="en-GB" dirty="0"/>
              <a:t>Defensiveness in responding was indicative of poorer safety culture</a:t>
            </a:r>
          </a:p>
          <a:p>
            <a:pPr marL="171450" indent="-171450">
              <a:buFont typeface="Arial" panose="020B0604020202020204" pitchFamily="34" charset="0"/>
              <a:buChar char="•"/>
            </a:pPr>
            <a:r>
              <a:rPr lang="en-GB" dirty="0"/>
              <a:t>Perhaps even that responding to/using online feedback might improve safety culture (interesting research topic!)</a:t>
            </a:r>
          </a:p>
        </p:txBody>
      </p:sp>
      <p:sp>
        <p:nvSpPr>
          <p:cNvPr id="4" name="Slide Number Placeholder 3"/>
          <p:cNvSpPr>
            <a:spLocks noGrp="1"/>
          </p:cNvSpPr>
          <p:nvPr>
            <p:ph type="sldNum" sz="quarter" idx="5"/>
          </p:nvPr>
        </p:nvSpPr>
        <p:spPr/>
        <p:txBody>
          <a:bodyPr/>
          <a:lstStyle/>
          <a:p>
            <a:fld id="{F4BF76E8-0FC3-4C54-B9CA-3F19A680147F}" type="slidenum">
              <a:rPr lang="en-GB" smtClean="0"/>
              <a:t>16</a:t>
            </a:fld>
            <a:endParaRPr lang="en-GB"/>
          </a:p>
        </p:txBody>
      </p:sp>
    </p:spTree>
    <p:extLst>
      <p:ext uri="{BB962C8B-B14F-4D97-AF65-F5344CB8AC3E}">
        <p14:creationId xmlns:p14="http://schemas.microsoft.com/office/powerpoint/2010/main" val="211907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82646A-D193-4D14-87B7-F3A5C6DB0993}" type="slidenum">
              <a:rPr lang="en-GB"/>
              <a:pPr>
                <a:defRPr/>
              </a:pPr>
              <a:t>‹#›</a:t>
            </a:fld>
            <a:endParaRPr lang="en-GB"/>
          </a:p>
        </p:txBody>
      </p:sp>
    </p:spTree>
    <p:extLst>
      <p:ext uri="{BB962C8B-B14F-4D97-AF65-F5344CB8AC3E}">
        <p14:creationId xmlns:p14="http://schemas.microsoft.com/office/powerpoint/2010/main" val="278003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9869DF-A239-4B00-BA51-F8CB9E944D07}" type="slidenum">
              <a:rPr lang="en-GB"/>
              <a:pPr>
                <a:defRPr/>
              </a:pPr>
              <a:t>‹#›</a:t>
            </a:fld>
            <a:endParaRPr lang="en-GB"/>
          </a:p>
        </p:txBody>
      </p:sp>
    </p:spTree>
    <p:extLst>
      <p:ext uri="{BB962C8B-B14F-4D97-AF65-F5344CB8AC3E}">
        <p14:creationId xmlns:p14="http://schemas.microsoft.com/office/powerpoint/2010/main" val="351030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775439-2A74-40C5-9F03-A89C46AA53A0}" type="slidenum">
              <a:rPr lang="en-GB"/>
              <a:pPr>
                <a:defRPr/>
              </a:pPr>
              <a:t>‹#›</a:t>
            </a:fld>
            <a:endParaRPr lang="en-GB"/>
          </a:p>
        </p:txBody>
      </p:sp>
    </p:spTree>
    <p:extLst>
      <p:ext uri="{BB962C8B-B14F-4D97-AF65-F5344CB8AC3E}">
        <p14:creationId xmlns:p14="http://schemas.microsoft.com/office/powerpoint/2010/main" val="427424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9C5AAD-9320-44E4-BEC3-247AD2E7E34D}" type="slidenum">
              <a:rPr lang="en-GB"/>
              <a:pPr>
                <a:defRPr/>
              </a:pPr>
              <a:t>‹#›</a:t>
            </a:fld>
            <a:endParaRPr lang="en-GB"/>
          </a:p>
        </p:txBody>
      </p:sp>
    </p:spTree>
    <p:extLst>
      <p:ext uri="{BB962C8B-B14F-4D97-AF65-F5344CB8AC3E}">
        <p14:creationId xmlns:p14="http://schemas.microsoft.com/office/powerpoint/2010/main" val="130154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942AFA-2FB7-4630-8C60-F1530795552C}" type="slidenum">
              <a:rPr lang="en-GB"/>
              <a:pPr>
                <a:defRPr/>
              </a:pPr>
              <a:t>‹#›</a:t>
            </a:fld>
            <a:endParaRPr lang="en-GB"/>
          </a:p>
        </p:txBody>
      </p:sp>
    </p:spTree>
    <p:extLst>
      <p:ext uri="{BB962C8B-B14F-4D97-AF65-F5344CB8AC3E}">
        <p14:creationId xmlns:p14="http://schemas.microsoft.com/office/powerpoint/2010/main" val="107970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2B41AAE-7348-4F84-8B41-A2CB1367F2F3}" type="slidenum">
              <a:rPr lang="en-GB"/>
              <a:pPr>
                <a:defRPr/>
              </a:pPr>
              <a:t>‹#›</a:t>
            </a:fld>
            <a:endParaRPr lang="en-GB"/>
          </a:p>
        </p:txBody>
      </p:sp>
    </p:spTree>
    <p:extLst>
      <p:ext uri="{BB962C8B-B14F-4D97-AF65-F5344CB8AC3E}">
        <p14:creationId xmlns:p14="http://schemas.microsoft.com/office/powerpoint/2010/main" val="423609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83B4D6D-1202-4E62-BD0F-040639661809}" type="slidenum">
              <a:rPr lang="en-GB"/>
              <a:pPr>
                <a:defRPr/>
              </a:pPr>
              <a:t>‹#›</a:t>
            </a:fld>
            <a:endParaRPr lang="en-GB"/>
          </a:p>
        </p:txBody>
      </p:sp>
    </p:spTree>
    <p:extLst>
      <p:ext uri="{BB962C8B-B14F-4D97-AF65-F5344CB8AC3E}">
        <p14:creationId xmlns:p14="http://schemas.microsoft.com/office/powerpoint/2010/main" val="120124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41EE70F-BDF1-4B42-9011-67CD47202C36}" type="slidenum">
              <a:rPr lang="en-GB"/>
              <a:pPr>
                <a:defRPr/>
              </a:pPr>
              <a:t>‹#›</a:t>
            </a:fld>
            <a:endParaRPr lang="en-GB"/>
          </a:p>
        </p:txBody>
      </p:sp>
    </p:spTree>
    <p:extLst>
      <p:ext uri="{BB962C8B-B14F-4D97-AF65-F5344CB8AC3E}">
        <p14:creationId xmlns:p14="http://schemas.microsoft.com/office/powerpoint/2010/main" val="279283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2FA33A9-0538-46A8-926E-06CFE64F311E}" type="slidenum">
              <a:rPr lang="en-GB"/>
              <a:pPr>
                <a:defRPr/>
              </a:pPr>
              <a:t>‹#›</a:t>
            </a:fld>
            <a:endParaRPr lang="en-GB"/>
          </a:p>
        </p:txBody>
      </p:sp>
    </p:spTree>
    <p:extLst>
      <p:ext uri="{BB962C8B-B14F-4D97-AF65-F5344CB8AC3E}">
        <p14:creationId xmlns:p14="http://schemas.microsoft.com/office/powerpoint/2010/main" val="212418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EBBDA2-EFB5-4246-9D3D-BADBCFA5F0E4}" type="slidenum">
              <a:rPr lang="en-GB"/>
              <a:pPr>
                <a:defRPr/>
              </a:pPr>
              <a:t>‹#›</a:t>
            </a:fld>
            <a:endParaRPr lang="en-GB"/>
          </a:p>
        </p:txBody>
      </p:sp>
    </p:spTree>
    <p:extLst>
      <p:ext uri="{BB962C8B-B14F-4D97-AF65-F5344CB8AC3E}">
        <p14:creationId xmlns:p14="http://schemas.microsoft.com/office/powerpoint/2010/main" val="18886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004EE8-65A5-4D95-B463-6D7FBE43EBC2}" type="slidenum">
              <a:rPr lang="en-GB"/>
              <a:pPr>
                <a:defRPr/>
              </a:pPr>
              <a:t>‹#›</a:t>
            </a:fld>
            <a:endParaRPr lang="en-GB"/>
          </a:p>
        </p:txBody>
      </p:sp>
    </p:spTree>
    <p:extLst>
      <p:ext uri="{BB962C8B-B14F-4D97-AF65-F5344CB8AC3E}">
        <p14:creationId xmlns:p14="http://schemas.microsoft.com/office/powerpoint/2010/main" val="144539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GB"/>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GB"/>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5220B667-6479-4648-8ECD-68D89E937B8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400">
          <a:solidFill>
            <a:srgbClr val="FF0066"/>
          </a:solidFill>
          <a:latin typeface="+mj-lt"/>
          <a:ea typeface="+mj-ea"/>
          <a:cs typeface="+mj-cs"/>
        </a:defRPr>
      </a:lvl1pPr>
      <a:lvl2pPr algn="l" rtl="0" eaLnBrk="0" fontAlgn="base" hangingPunct="0">
        <a:spcBef>
          <a:spcPct val="0"/>
        </a:spcBef>
        <a:spcAft>
          <a:spcPct val="0"/>
        </a:spcAft>
        <a:defRPr sz="4400">
          <a:solidFill>
            <a:srgbClr val="FF0066"/>
          </a:solidFill>
          <a:latin typeface="Veto Com" pitchFamily="2" charset="0"/>
        </a:defRPr>
      </a:lvl2pPr>
      <a:lvl3pPr algn="l" rtl="0" eaLnBrk="0" fontAlgn="base" hangingPunct="0">
        <a:spcBef>
          <a:spcPct val="0"/>
        </a:spcBef>
        <a:spcAft>
          <a:spcPct val="0"/>
        </a:spcAft>
        <a:defRPr sz="4400">
          <a:solidFill>
            <a:srgbClr val="FF0066"/>
          </a:solidFill>
          <a:latin typeface="Veto Com" pitchFamily="2" charset="0"/>
        </a:defRPr>
      </a:lvl3pPr>
      <a:lvl4pPr algn="l" rtl="0" eaLnBrk="0" fontAlgn="base" hangingPunct="0">
        <a:spcBef>
          <a:spcPct val="0"/>
        </a:spcBef>
        <a:spcAft>
          <a:spcPct val="0"/>
        </a:spcAft>
        <a:defRPr sz="4400">
          <a:solidFill>
            <a:srgbClr val="FF0066"/>
          </a:solidFill>
          <a:latin typeface="Veto Com" pitchFamily="2" charset="0"/>
        </a:defRPr>
      </a:lvl4pPr>
      <a:lvl5pPr algn="l" rtl="0" eaLnBrk="0" fontAlgn="base" hangingPunct="0">
        <a:spcBef>
          <a:spcPct val="0"/>
        </a:spcBef>
        <a:spcAft>
          <a:spcPct val="0"/>
        </a:spcAft>
        <a:defRPr sz="4400">
          <a:solidFill>
            <a:srgbClr val="FF0066"/>
          </a:solidFill>
          <a:latin typeface="Veto Com" pitchFamily="2" charset="0"/>
        </a:defRPr>
      </a:lvl5pPr>
      <a:lvl6pPr marL="457200" algn="l" rtl="0" fontAlgn="base">
        <a:spcBef>
          <a:spcPct val="0"/>
        </a:spcBef>
        <a:spcAft>
          <a:spcPct val="0"/>
        </a:spcAft>
        <a:defRPr sz="4400">
          <a:solidFill>
            <a:srgbClr val="FF0066"/>
          </a:solidFill>
          <a:latin typeface="Veto Com" pitchFamily="2" charset="0"/>
        </a:defRPr>
      </a:lvl6pPr>
      <a:lvl7pPr marL="914400" algn="l" rtl="0" fontAlgn="base">
        <a:spcBef>
          <a:spcPct val="0"/>
        </a:spcBef>
        <a:spcAft>
          <a:spcPct val="0"/>
        </a:spcAft>
        <a:defRPr sz="4400">
          <a:solidFill>
            <a:srgbClr val="FF0066"/>
          </a:solidFill>
          <a:latin typeface="Veto Com" pitchFamily="2" charset="0"/>
        </a:defRPr>
      </a:lvl7pPr>
      <a:lvl8pPr marL="1371600" algn="l" rtl="0" fontAlgn="base">
        <a:spcBef>
          <a:spcPct val="0"/>
        </a:spcBef>
        <a:spcAft>
          <a:spcPct val="0"/>
        </a:spcAft>
        <a:defRPr sz="4400">
          <a:solidFill>
            <a:srgbClr val="FF0066"/>
          </a:solidFill>
          <a:latin typeface="Veto Com" pitchFamily="2" charset="0"/>
        </a:defRPr>
      </a:lvl8pPr>
      <a:lvl9pPr marL="1828800" algn="l" rtl="0" fontAlgn="base">
        <a:spcBef>
          <a:spcPct val="0"/>
        </a:spcBef>
        <a:spcAft>
          <a:spcPct val="0"/>
        </a:spcAft>
        <a:defRPr sz="4400">
          <a:solidFill>
            <a:srgbClr val="FF0066"/>
          </a:solidFill>
          <a:latin typeface="Veto Com" pitchFamily="2" charset="0"/>
        </a:defRPr>
      </a:lvl9pPr>
    </p:titleStyle>
    <p:bodyStyle>
      <a:lvl1pPr marL="342900" indent="-342900" algn="l" rtl="0" eaLnBrk="0" fontAlgn="base" hangingPunct="0">
        <a:spcBef>
          <a:spcPct val="20000"/>
        </a:spcBef>
        <a:spcAft>
          <a:spcPct val="0"/>
        </a:spcAft>
        <a:buClr>
          <a:srgbClr val="FF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Char char="o"/>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careopinion.org.uk/info/research-outputs"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55650" y="2708920"/>
            <a:ext cx="7772400" cy="1584176"/>
          </a:xfrm>
        </p:spPr>
        <p:txBody>
          <a:bodyPr/>
          <a:lstStyle/>
          <a:p>
            <a:r>
              <a:rPr lang="en-US" altLang="en-US" sz="4000" b="1" dirty="0">
                <a:solidFill>
                  <a:srgbClr val="B10053"/>
                </a:solidFill>
              </a:rPr>
              <a:t>Exploring the online feedback evidence-base</a:t>
            </a:r>
            <a:br>
              <a:rPr lang="en-US" altLang="en-US" sz="4000" b="1" dirty="0">
                <a:solidFill>
                  <a:srgbClr val="B10053"/>
                </a:solidFill>
              </a:rPr>
            </a:br>
            <a:r>
              <a:rPr lang="en-US" altLang="en-US" sz="3200" dirty="0">
                <a:solidFill>
                  <a:srgbClr val="551D43"/>
                </a:solidFill>
              </a:rPr>
              <a:t>what we know and what we don’t</a:t>
            </a:r>
            <a:endParaRPr lang="en-GB" altLang="en-US" sz="2800" dirty="0">
              <a:solidFill>
                <a:srgbClr val="551D43"/>
              </a:solidFill>
            </a:endParaRPr>
          </a:p>
        </p:txBody>
      </p:sp>
      <p:sp>
        <p:nvSpPr>
          <p:cNvPr id="2051" name="Subtitle 2"/>
          <p:cNvSpPr>
            <a:spLocks noGrp="1"/>
          </p:cNvSpPr>
          <p:nvPr>
            <p:ph type="subTitle" idx="1"/>
          </p:nvPr>
        </p:nvSpPr>
        <p:spPr>
          <a:xfrm>
            <a:off x="755650" y="5085184"/>
            <a:ext cx="7016750" cy="1296144"/>
          </a:xfrm>
        </p:spPr>
        <p:txBody>
          <a:bodyPr/>
          <a:lstStyle/>
          <a:p>
            <a:pPr algn="l"/>
            <a:r>
              <a:rPr lang="en-GB" altLang="en-US" sz="2000" dirty="0">
                <a:solidFill>
                  <a:srgbClr val="51173E"/>
                </a:solidFill>
              </a:rPr>
              <a:t>James Munro, CEO, Care Opinion CIC</a:t>
            </a:r>
          </a:p>
          <a:p>
            <a:pPr algn="l"/>
            <a:r>
              <a:rPr lang="en-GB" altLang="en-US" sz="2000" dirty="0">
                <a:solidFill>
                  <a:schemeClr val="bg1">
                    <a:lumMod val="50000"/>
                  </a:schemeClr>
                </a:solidFill>
              </a:rPr>
              <a:t>@</a:t>
            </a:r>
            <a:r>
              <a:rPr lang="en-GB" altLang="en-US" sz="2000" dirty="0">
                <a:solidFill>
                  <a:srgbClr val="51173E"/>
                </a:solidFill>
              </a:rPr>
              <a:t>jamesfm55</a:t>
            </a:r>
          </a:p>
          <a:p>
            <a:pPr algn="l"/>
            <a:r>
              <a:rPr lang="en-GB" altLang="en-US" sz="2000" dirty="0">
                <a:solidFill>
                  <a:schemeClr val="bg1">
                    <a:lumMod val="50000"/>
                  </a:schemeClr>
                </a:solidFill>
              </a:rPr>
              <a:t>@</a:t>
            </a:r>
            <a:r>
              <a:rPr lang="en-GB" altLang="en-US" sz="2000" dirty="0">
                <a:solidFill>
                  <a:srgbClr val="B10053"/>
                </a:solidFill>
              </a:rPr>
              <a:t>careopinion</a:t>
            </a:r>
          </a:p>
        </p:txBody>
      </p:sp>
      <p:pic>
        <p:nvPicPr>
          <p:cNvPr id="2" name="Picture 1">
            <a:extLst>
              <a:ext uri="{FF2B5EF4-FFF2-40B4-BE49-F238E27FC236}">
                <a16:creationId xmlns:a16="http://schemas.microsoft.com/office/drawing/2014/main" id="{50CE1E79-A4C1-4BAC-A2DB-FAD90FB2DBB0}"/>
              </a:ext>
            </a:extLst>
          </p:cNvPr>
          <p:cNvPicPr>
            <a:picLocks noChangeAspect="1"/>
          </p:cNvPicPr>
          <p:nvPr/>
        </p:nvPicPr>
        <p:blipFill>
          <a:blip r:embed="rId2"/>
          <a:stretch>
            <a:fillRect/>
          </a:stretch>
        </p:blipFill>
        <p:spPr>
          <a:xfrm>
            <a:off x="755650" y="548681"/>
            <a:ext cx="2520206" cy="1014229"/>
          </a:xfrm>
          <a:prstGeom prst="rect">
            <a:avLst/>
          </a:prstGeom>
        </p:spPr>
      </p:pic>
    </p:spTree>
    <p:extLst>
      <p:ext uri="{BB962C8B-B14F-4D97-AF65-F5344CB8AC3E}">
        <p14:creationId xmlns:p14="http://schemas.microsoft.com/office/powerpoint/2010/main" val="24078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3B449-D965-FA20-9862-70152F8887E6}"/>
              </a:ext>
            </a:extLst>
          </p:cNvPr>
          <p:cNvSpPr>
            <a:spLocks noGrp="1"/>
          </p:cNvSpPr>
          <p:nvPr>
            <p:ph type="title"/>
          </p:nvPr>
        </p:nvSpPr>
        <p:spPr/>
        <p:txBody>
          <a:bodyPr/>
          <a:lstStyle/>
          <a:p>
            <a:r>
              <a:rPr lang="en-GB" dirty="0"/>
              <a:t>Care opinion as an intervention</a:t>
            </a:r>
          </a:p>
        </p:txBody>
      </p:sp>
      <p:sp>
        <p:nvSpPr>
          <p:cNvPr id="5" name="Text Placeholder 4">
            <a:extLst>
              <a:ext uri="{FF2B5EF4-FFF2-40B4-BE49-F238E27FC236}">
                <a16:creationId xmlns:a16="http://schemas.microsoft.com/office/drawing/2014/main" id="{6733475F-C877-77CE-224C-7336700A584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7175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8DFF45-DBD2-2759-C5A1-2227D85F82E9}"/>
              </a:ext>
            </a:extLst>
          </p:cNvPr>
          <p:cNvPicPr>
            <a:picLocks noChangeAspect="1"/>
          </p:cNvPicPr>
          <p:nvPr/>
        </p:nvPicPr>
        <p:blipFill>
          <a:blip r:embed="rId3"/>
          <a:stretch>
            <a:fillRect/>
          </a:stretch>
        </p:blipFill>
        <p:spPr>
          <a:xfrm>
            <a:off x="5004048" y="3467808"/>
            <a:ext cx="3888432" cy="2299199"/>
          </a:xfrm>
          <a:prstGeom prst="rect">
            <a:avLst/>
          </a:prstGeom>
        </p:spPr>
      </p:pic>
      <p:pic>
        <p:nvPicPr>
          <p:cNvPr id="5" name="Picture 4">
            <a:extLst>
              <a:ext uri="{FF2B5EF4-FFF2-40B4-BE49-F238E27FC236}">
                <a16:creationId xmlns:a16="http://schemas.microsoft.com/office/drawing/2014/main" id="{CD23138B-6710-D16E-6F8E-2D9C2B24901E}"/>
              </a:ext>
            </a:extLst>
          </p:cNvPr>
          <p:cNvPicPr>
            <a:picLocks noChangeAspect="1"/>
          </p:cNvPicPr>
          <p:nvPr/>
        </p:nvPicPr>
        <p:blipFill>
          <a:blip r:embed="rId4"/>
          <a:stretch>
            <a:fillRect/>
          </a:stretch>
        </p:blipFill>
        <p:spPr>
          <a:xfrm>
            <a:off x="418318" y="692696"/>
            <a:ext cx="3888433" cy="2267355"/>
          </a:xfrm>
          <a:prstGeom prst="rect">
            <a:avLst/>
          </a:prstGeom>
        </p:spPr>
      </p:pic>
      <p:pic>
        <p:nvPicPr>
          <p:cNvPr id="7" name="Picture 6">
            <a:extLst>
              <a:ext uri="{FF2B5EF4-FFF2-40B4-BE49-F238E27FC236}">
                <a16:creationId xmlns:a16="http://schemas.microsoft.com/office/drawing/2014/main" id="{0DA4A002-9398-33D1-7612-ABF5E3BD7235}"/>
              </a:ext>
            </a:extLst>
          </p:cNvPr>
          <p:cNvPicPr>
            <a:picLocks noChangeAspect="1"/>
          </p:cNvPicPr>
          <p:nvPr/>
        </p:nvPicPr>
        <p:blipFill>
          <a:blip r:embed="rId5"/>
          <a:stretch>
            <a:fillRect/>
          </a:stretch>
        </p:blipFill>
        <p:spPr>
          <a:xfrm>
            <a:off x="5004048" y="692696"/>
            <a:ext cx="3988691" cy="2443215"/>
          </a:xfrm>
          <a:prstGeom prst="rect">
            <a:avLst/>
          </a:prstGeom>
        </p:spPr>
      </p:pic>
      <p:pic>
        <p:nvPicPr>
          <p:cNvPr id="9" name="Picture 8">
            <a:extLst>
              <a:ext uri="{FF2B5EF4-FFF2-40B4-BE49-F238E27FC236}">
                <a16:creationId xmlns:a16="http://schemas.microsoft.com/office/drawing/2014/main" id="{EE06F34D-D827-EAAA-0DBB-9DBD62D58F97}"/>
              </a:ext>
            </a:extLst>
          </p:cNvPr>
          <p:cNvPicPr>
            <a:picLocks noChangeAspect="1"/>
          </p:cNvPicPr>
          <p:nvPr/>
        </p:nvPicPr>
        <p:blipFill>
          <a:blip r:embed="rId6"/>
          <a:stretch>
            <a:fillRect/>
          </a:stretch>
        </p:blipFill>
        <p:spPr>
          <a:xfrm>
            <a:off x="418318" y="3467808"/>
            <a:ext cx="4153682" cy="2267355"/>
          </a:xfrm>
          <a:prstGeom prst="rect">
            <a:avLst/>
          </a:prstGeom>
        </p:spPr>
      </p:pic>
    </p:spTree>
    <p:extLst>
      <p:ext uri="{BB962C8B-B14F-4D97-AF65-F5344CB8AC3E}">
        <p14:creationId xmlns:p14="http://schemas.microsoft.com/office/powerpoint/2010/main" val="3314443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BE38F3-0C85-065D-7386-4EA735334D9D}"/>
              </a:ext>
            </a:extLst>
          </p:cNvPr>
          <p:cNvPicPr>
            <a:picLocks noChangeAspect="1"/>
          </p:cNvPicPr>
          <p:nvPr/>
        </p:nvPicPr>
        <p:blipFill>
          <a:blip r:embed="rId3"/>
          <a:stretch>
            <a:fillRect/>
          </a:stretch>
        </p:blipFill>
        <p:spPr>
          <a:xfrm>
            <a:off x="882064" y="548680"/>
            <a:ext cx="7379872" cy="5472608"/>
          </a:xfrm>
          <a:prstGeom prst="rect">
            <a:avLst/>
          </a:prstGeom>
        </p:spPr>
      </p:pic>
    </p:spTree>
    <p:extLst>
      <p:ext uri="{BB962C8B-B14F-4D97-AF65-F5344CB8AC3E}">
        <p14:creationId xmlns:p14="http://schemas.microsoft.com/office/powerpoint/2010/main" val="69417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103B97-9A7A-4FA1-BD93-AA72B40F5154}"/>
              </a:ext>
            </a:extLst>
          </p:cNvPr>
          <p:cNvPicPr>
            <a:picLocks noChangeAspect="1"/>
          </p:cNvPicPr>
          <p:nvPr/>
        </p:nvPicPr>
        <p:blipFill>
          <a:blip r:embed="rId3"/>
          <a:stretch>
            <a:fillRect/>
          </a:stretch>
        </p:blipFill>
        <p:spPr>
          <a:xfrm>
            <a:off x="0" y="548680"/>
            <a:ext cx="9144000" cy="5438588"/>
          </a:xfrm>
          <a:prstGeom prst="rect">
            <a:avLst/>
          </a:prstGeom>
        </p:spPr>
      </p:pic>
    </p:spTree>
    <p:extLst>
      <p:ext uri="{BB962C8B-B14F-4D97-AF65-F5344CB8AC3E}">
        <p14:creationId xmlns:p14="http://schemas.microsoft.com/office/powerpoint/2010/main" val="369971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CEAD0E-1DDA-9D5B-5355-9B78D88023FC}"/>
              </a:ext>
            </a:extLst>
          </p:cNvPr>
          <p:cNvPicPr>
            <a:picLocks noChangeAspect="1"/>
          </p:cNvPicPr>
          <p:nvPr/>
        </p:nvPicPr>
        <p:blipFill>
          <a:blip r:embed="rId3"/>
          <a:stretch>
            <a:fillRect/>
          </a:stretch>
        </p:blipFill>
        <p:spPr>
          <a:xfrm>
            <a:off x="461544" y="1052736"/>
            <a:ext cx="8220912" cy="4752528"/>
          </a:xfrm>
          <a:prstGeom prst="rect">
            <a:avLst/>
          </a:prstGeom>
        </p:spPr>
      </p:pic>
    </p:spTree>
    <p:extLst>
      <p:ext uri="{BB962C8B-B14F-4D97-AF65-F5344CB8AC3E}">
        <p14:creationId xmlns:p14="http://schemas.microsoft.com/office/powerpoint/2010/main" val="411911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5DAB-A653-4C3F-8FB1-8B86FB741DA5}"/>
              </a:ext>
            </a:extLst>
          </p:cNvPr>
          <p:cNvSpPr>
            <a:spLocks noGrp="1"/>
          </p:cNvSpPr>
          <p:nvPr>
            <p:ph type="ctrTitle"/>
          </p:nvPr>
        </p:nvSpPr>
        <p:spPr>
          <a:xfrm>
            <a:off x="1143000" y="1122363"/>
            <a:ext cx="6858000" cy="2535237"/>
          </a:xfrm>
        </p:spPr>
        <p:txBody>
          <a:bodyPr>
            <a:normAutofit/>
          </a:bodyPr>
          <a:lstStyle/>
          <a:p>
            <a:pPr algn="ctr"/>
            <a:r>
              <a:rPr lang="en-US" sz="3600" dirty="0">
                <a:solidFill>
                  <a:schemeClr val="tx1"/>
                </a:solidFill>
              </a:rPr>
              <a:t>Online feedback, hospital defensiveness and the possibilities for organizational learning</a:t>
            </a:r>
            <a:endParaRPr lang="en-GB" sz="3600" dirty="0">
              <a:solidFill>
                <a:schemeClr val="tx1"/>
              </a:solidFill>
            </a:endParaRPr>
          </a:p>
        </p:txBody>
      </p:sp>
      <p:sp>
        <p:nvSpPr>
          <p:cNvPr id="3" name="Subtitle 2">
            <a:extLst>
              <a:ext uri="{FF2B5EF4-FFF2-40B4-BE49-F238E27FC236}">
                <a16:creationId xmlns:a16="http://schemas.microsoft.com/office/drawing/2014/main" id="{2F6CE9D5-5848-4515-93CA-E3532F06DB27}"/>
              </a:ext>
            </a:extLst>
          </p:cNvPr>
          <p:cNvSpPr>
            <a:spLocks noGrp="1"/>
          </p:cNvSpPr>
          <p:nvPr>
            <p:ph type="subTitle" idx="1"/>
          </p:nvPr>
        </p:nvSpPr>
        <p:spPr>
          <a:xfrm>
            <a:off x="1143000" y="4581128"/>
            <a:ext cx="6858000" cy="1742979"/>
          </a:xfrm>
        </p:spPr>
        <p:txBody>
          <a:bodyPr/>
          <a:lstStyle/>
          <a:p>
            <a:r>
              <a:rPr lang="en-GB" sz="2000" dirty="0"/>
              <a:t>Alex Gillespie</a:t>
            </a:r>
          </a:p>
          <a:p>
            <a:r>
              <a:rPr lang="en-GB" sz="2000" dirty="0"/>
              <a:t>a.t.gillespie@lse.ac.uk</a:t>
            </a:r>
          </a:p>
          <a:p>
            <a:r>
              <a:rPr lang="en-GB" sz="2000" dirty="0"/>
              <a:t>Department of Psychological &amp; Behavioural Science</a:t>
            </a:r>
          </a:p>
          <a:p>
            <a:r>
              <a:rPr lang="en-GB" sz="2000" dirty="0"/>
              <a:t>London School of Economics</a:t>
            </a:r>
          </a:p>
        </p:txBody>
      </p:sp>
    </p:spTree>
    <p:extLst>
      <p:ext uri="{BB962C8B-B14F-4D97-AF65-F5344CB8AC3E}">
        <p14:creationId xmlns:p14="http://schemas.microsoft.com/office/powerpoint/2010/main" val="87897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4411-8BD8-4467-B60C-6A8E0FCAB7A8}"/>
              </a:ext>
            </a:extLst>
          </p:cNvPr>
          <p:cNvSpPr>
            <a:spLocks noGrp="1"/>
          </p:cNvSpPr>
          <p:nvPr>
            <p:ph type="title"/>
          </p:nvPr>
        </p:nvSpPr>
        <p:spPr>
          <a:xfrm>
            <a:off x="0" y="0"/>
            <a:ext cx="9144000" cy="908501"/>
          </a:xfrm>
        </p:spPr>
        <p:txBody>
          <a:bodyPr/>
          <a:lstStyle/>
          <a:p>
            <a:pPr algn="ctr"/>
            <a:r>
              <a:rPr lang="en-GB" dirty="0"/>
              <a:t>Conclusion</a:t>
            </a:r>
          </a:p>
        </p:txBody>
      </p:sp>
      <p:sp>
        <p:nvSpPr>
          <p:cNvPr id="3" name="Content Placeholder 2">
            <a:extLst>
              <a:ext uri="{FF2B5EF4-FFF2-40B4-BE49-F238E27FC236}">
                <a16:creationId xmlns:a16="http://schemas.microsoft.com/office/drawing/2014/main" id="{8CE040A8-BCFC-450A-ACA9-A1CABC4FA213}"/>
              </a:ext>
            </a:extLst>
          </p:cNvPr>
          <p:cNvSpPr>
            <a:spLocks noGrp="1"/>
          </p:cNvSpPr>
          <p:nvPr>
            <p:ph idx="1"/>
          </p:nvPr>
        </p:nvSpPr>
        <p:spPr>
          <a:xfrm>
            <a:off x="628650" y="1268760"/>
            <a:ext cx="7886700" cy="5224114"/>
          </a:xfrm>
        </p:spPr>
        <p:txBody>
          <a:bodyPr>
            <a:noAutofit/>
          </a:bodyPr>
          <a:lstStyle/>
          <a:p>
            <a:r>
              <a:rPr lang="en-GB" sz="2400" dirty="0"/>
              <a:t>Defense tactics</a:t>
            </a:r>
          </a:p>
          <a:p>
            <a:pPr marL="685800" lvl="1" indent="-342900">
              <a:buAutoNum type="arabicPeriod"/>
            </a:pPr>
            <a:r>
              <a:rPr lang="en-GB" sz="1800" dirty="0"/>
              <a:t>Are observable</a:t>
            </a:r>
          </a:p>
          <a:p>
            <a:pPr marL="685800" lvl="1" indent="-342900">
              <a:buAutoNum type="arabicPeriod"/>
            </a:pPr>
            <a:r>
              <a:rPr lang="en-GB" sz="1800" dirty="0"/>
              <a:t>Not the property of ‘defensive individuals’</a:t>
            </a:r>
          </a:p>
          <a:p>
            <a:pPr marL="685800" lvl="1" indent="-342900">
              <a:buAutoNum type="arabicPeriod"/>
            </a:pPr>
            <a:r>
              <a:rPr lang="en-GB" sz="1800" dirty="0"/>
              <a:t>Structural sources (e.g., organisation closed to change)</a:t>
            </a:r>
          </a:p>
          <a:p>
            <a:pPr marL="685800" lvl="1" indent="-342900">
              <a:buAutoNum type="arabicPeriod"/>
            </a:pPr>
            <a:r>
              <a:rPr lang="en-GB" sz="1800" dirty="0"/>
              <a:t>Story </a:t>
            </a:r>
            <a:r>
              <a:rPr lang="en-GB" sz="1800" dirty="0">
                <a:sym typeface="Wingdings" panose="05000000000000000000" pitchFamily="2" charset="2"/>
              </a:rPr>
              <a:t></a:t>
            </a:r>
            <a:r>
              <a:rPr lang="en-GB" sz="1800" dirty="0"/>
              <a:t> Response </a:t>
            </a:r>
            <a:r>
              <a:rPr lang="en-GB" sz="1800" dirty="0">
                <a:sym typeface="Wingdings" panose="05000000000000000000" pitchFamily="2" charset="2"/>
              </a:rPr>
              <a:t> Organisation</a:t>
            </a:r>
          </a:p>
          <a:p>
            <a:pPr marL="685800" lvl="1" indent="-342900">
              <a:buAutoNum type="arabicPeriod"/>
            </a:pPr>
            <a:r>
              <a:rPr lang="en-GB" sz="1800" dirty="0">
                <a:sym typeface="Wingdings" panose="05000000000000000000" pitchFamily="2" charset="2"/>
              </a:rPr>
              <a:t>Are detected by patients &amp; public</a:t>
            </a:r>
            <a:endParaRPr lang="en-GB" sz="1800" dirty="0"/>
          </a:p>
          <a:p>
            <a:endParaRPr lang="en-GB" sz="2400" dirty="0"/>
          </a:p>
          <a:p>
            <a:r>
              <a:rPr lang="en-GB" sz="2400" dirty="0"/>
              <a:t>Avoiding defense tactics:</a:t>
            </a:r>
          </a:p>
          <a:p>
            <a:pPr marL="685800" lvl="1" indent="-342900">
              <a:buAutoNum type="arabicPeriod"/>
            </a:pPr>
            <a:r>
              <a:rPr lang="en-GB" sz="1800" dirty="0"/>
              <a:t>More helpful to people posting stories</a:t>
            </a:r>
          </a:p>
          <a:p>
            <a:pPr marL="685800" lvl="1" indent="-342900">
              <a:buAutoNum type="arabicPeriod"/>
            </a:pPr>
            <a:r>
              <a:rPr lang="en-GB" sz="1800" dirty="0"/>
              <a:t>Much more likely to lead to changes</a:t>
            </a:r>
          </a:p>
          <a:p>
            <a:pPr marL="685800" lvl="1" indent="-342900">
              <a:buAutoNum type="arabicPeriod"/>
            </a:pPr>
            <a:r>
              <a:rPr lang="en-GB" sz="1800" dirty="0"/>
              <a:t>Weakly indicative of a safer culture</a:t>
            </a:r>
          </a:p>
          <a:p>
            <a:endParaRPr lang="en-GB" sz="2400" dirty="0"/>
          </a:p>
          <a:p>
            <a:r>
              <a:rPr lang="en-GB" sz="2400" i="1" dirty="0"/>
              <a:t>Constructively engaging with online feedback can help the organisation create a good safety culture</a:t>
            </a:r>
          </a:p>
          <a:p>
            <a:pPr marL="342900" lvl="1" indent="0">
              <a:buNone/>
            </a:pPr>
            <a:endParaRPr lang="en-GB" sz="2100" dirty="0"/>
          </a:p>
        </p:txBody>
      </p:sp>
    </p:spTree>
    <p:extLst>
      <p:ext uri="{BB962C8B-B14F-4D97-AF65-F5344CB8AC3E}">
        <p14:creationId xmlns:p14="http://schemas.microsoft.com/office/powerpoint/2010/main" val="3644317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9CF5-3CE1-48FD-9AE9-DD02F2811371}"/>
              </a:ext>
            </a:extLst>
          </p:cNvPr>
          <p:cNvSpPr>
            <a:spLocks noGrp="1"/>
          </p:cNvSpPr>
          <p:nvPr>
            <p:ph type="title"/>
          </p:nvPr>
        </p:nvSpPr>
        <p:spPr/>
        <p:txBody>
          <a:bodyPr/>
          <a:lstStyle/>
          <a:p>
            <a:r>
              <a:rPr lang="en-GB" dirty="0"/>
              <a:t>Some things we know little about</a:t>
            </a:r>
          </a:p>
        </p:txBody>
      </p:sp>
      <p:sp>
        <p:nvSpPr>
          <p:cNvPr id="3" name="Content Placeholder 2">
            <a:extLst>
              <a:ext uri="{FF2B5EF4-FFF2-40B4-BE49-F238E27FC236}">
                <a16:creationId xmlns:a16="http://schemas.microsoft.com/office/drawing/2014/main" id="{32C8BAD9-32E5-49C5-9267-B08A9E4EA0C8}"/>
              </a:ext>
            </a:extLst>
          </p:cNvPr>
          <p:cNvSpPr>
            <a:spLocks noGrp="1"/>
          </p:cNvSpPr>
          <p:nvPr>
            <p:ph idx="1"/>
          </p:nvPr>
        </p:nvSpPr>
        <p:spPr>
          <a:xfrm>
            <a:off x="457200" y="1600200"/>
            <a:ext cx="8229600" cy="4983162"/>
          </a:xfrm>
        </p:spPr>
        <p:txBody>
          <a:bodyPr/>
          <a:lstStyle/>
          <a:p>
            <a:r>
              <a:rPr lang="en-GB" dirty="0"/>
              <a:t>Impact over time on</a:t>
            </a:r>
          </a:p>
          <a:p>
            <a:pPr lvl="1"/>
            <a:r>
              <a:rPr lang="en-GB" dirty="0"/>
              <a:t>Patients and staff</a:t>
            </a:r>
          </a:p>
          <a:p>
            <a:pPr lvl="1"/>
            <a:r>
              <a:rPr lang="en-GB" dirty="0"/>
              <a:t>Teams and organisations</a:t>
            </a:r>
          </a:p>
          <a:p>
            <a:r>
              <a:rPr lang="en-GB" dirty="0"/>
              <a:t>Relationship to complaints</a:t>
            </a:r>
          </a:p>
          <a:p>
            <a:pPr lvl="1"/>
            <a:r>
              <a:rPr lang="en-GB" dirty="0"/>
              <a:t>How do people choose (if they do)?</a:t>
            </a:r>
          </a:p>
          <a:p>
            <a:pPr lvl="1"/>
            <a:r>
              <a:rPr lang="en-GB" dirty="0"/>
              <a:t>Value to patient and service</a:t>
            </a:r>
          </a:p>
          <a:p>
            <a:r>
              <a:rPr lang="en-GB" dirty="0"/>
              <a:t>Explicit CO interventions</a:t>
            </a:r>
          </a:p>
          <a:p>
            <a:pPr lvl="1"/>
            <a:r>
              <a:rPr lang="en-GB" dirty="0"/>
              <a:t>Gratitude stream</a:t>
            </a:r>
          </a:p>
          <a:p>
            <a:pPr lvl="1"/>
            <a:r>
              <a:rPr lang="en-GB" dirty="0"/>
              <a:t>Safety issue detection</a:t>
            </a:r>
          </a:p>
        </p:txBody>
      </p:sp>
    </p:spTree>
    <p:extLst>
      <p:ext uri="{BB962C8B-B14F-4D97-AF65-F5344CB8AC3E}">
        <p14:creationId xmlns:p14="http://schemas.microsoft.com/office/powerpoint/2010/main" val="81545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618CC-FAA3-4B63-BBE3-CE8CF2DAB7E7}"/>
              </a:ext>
            </a:extLst>
          </p:cNvPr>
          <p:cNvPicPr>
            <a:picLocks noChangeAspect="1"/>
          </p:cNvPicPr>
          <p:nvPr/>
        </p:nvPicPr>
        <p:blipFill>
          <a:blip r:embed="rId3"/>
          <a:stretch>
            <a:fillRect/>
          </a:stretch>
        </p:blipFill>
        <p:spPr>
          <a:xfrm>
            <a:off x="808904" y="692696"/>
            <a:ext cx="7363496" cy="5760640"/>
          </a:xfrm>
          <a:prstGeom prst="rect">
            <a:avLst/>
          </a:prstGeom>
        </p:spPr>
      </p:pic>
    </p:spTree>
    <p:extLst>
      <p:ext uri="{BB962C8B-B14F-4D97-AF65-F5344CB8AC3E}">
        <p14:creationId xmlns:p14="http://schemas.microsoft.com/office/powerpoint/2010/main" val="65293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3F06-60F0-CF47-3DE5-3668DAE96BEE}"/>
              </a:ext>
            </a:extLst>
          </p:cNvPr>
          <p:cNvSpPr>
            <a:spLocks noGrp="1"/>
          </p:cNvSpPr>
          <p:nvPr>
            <p:ph type="title"/>
          </p:nvPr>
        </p:nvSpPr>
        <p:spPr/>
        <p:txBody>
          <a:bodyPr/>
          <a:lstStyle/>
          <a:p>
            <a:r>
              <a:rPr lang="en-GB" dirty="0"/>
              <a:t>What is Care Opinion?</a:t>
            </a:r>
          </a:p>
        </p:txBody>
      </p:sp>
      <p:sp>
        <p:nvSpPr>
          <p:cNvPr id="3" name="Content Placeholder 2">
            <a:extLst>
              <a:ext uri="{FF2B5EF4-FFF2-40B4-BE49-F238E27FC236}">
                <a16:creationId xmlns:a16="http://schemas.microsoft.com/office/drawing/2014/main" id="{D47485B1-4796-7A02-8CBA-538EEC577D8D}"/>
              </a:ext>
            </a:extLst>
          </p:cNvPr>
          <p:cNvSpPr>
            <a:spLocks noGrp="1"/>
          </p:cNvSpPr>
          <p:nvPr>
            <p:ph idx="1"/>
          </p:nvPr>
        </p:nvSpPr>
        <p:spPr/>
        <p:txBody>
          <a:bodyPr/>
          <a:lstStyle/>
          <a:p>
            <a:r>
              <a:rPr lang="en-GB" dirty="0"/>
              <a:t>A resource of </a:t>
            </a:r>
            <a:r>
              <a:rPr lang="en-GB" b="1" dirty="0"/>
              <a:t>data</a:t>
            </a:r>
            <a:r>
              <a:rPr lang="en-GB" dirty="0"/>
              <a:t>: stories and responses</a:t>
            </a:r>
          </a:p>
          <a:p>
            <a:pPr lvl="1"/>
            <a:r>
              <a:rPr lang="en-GB" sz="2400" dirty="0"/>
              <a:t>Qualitative studies</a:t>
            </a:r>
          </a:p>
          <a:p>
            <a:pPr lvl="1"/>
            <a:r>
              <a:rPr lang="en-GB" sz="2400" dirty="0"/>
              <a:t>Quantitative studies</a:t>
            </a:r>
          </a:p>
          <a:p>
            <a:pPr>
              <a:spcBef>
                <a:spcPts val="1800"/>
              </a:spcBef>
            </a:pPr>
            <a:r>
              <a:rPr lang="en-GB" dirty="0"/>
              <a:t>A resource of </a:t>
            </a:r>
            <a:r>
              <a:rPr lang="en-GB" b="1" dirty="0"/>
              <a:t>people</a:t>
            </a:r>
            <a:r>
              <a:rPr lang="en-GB" dirty="0"/>
              <a:t>: authors and staff</a:t>
            </a:r>
          </a:p>
          <a:p>
            <a:pPr lvl="1"/>
            <a:r>
              <a:rPr lang="en-GB" sz="2400" dirty="0"/>
              <a:t>Research participants</a:t>
            </a:r>
          </a:p>
          <a:p>
            <a:pPr lvl="1"/>
            <a:r>
              <a:rPr lang="en-GB" sz="2400" dirty="0"/>
              <a:t>PPI participants</a:t>
            </a:r>
          </a:p>
          <a:p>
            <a:pPr>
              <a:spcBef>
                <a:spcPts val="1800"/>
              </a:spcBef>
            </a:pPr>
            <a:r>
              <a:rPr lang="en-GB" dirty="0"/>
              <a:t>An </a:t>
            </a:r>
            <a:r>
              <a:rPr lang="en-GB" b="1" dirty="0"/>
              <a:t>intervention</a:t>
            </a:r>
          </a:p>
          <a:p>
            <a:pPr lvl="1"/>
            <a:r>
              <a:rPr lang="en-GB" sz="2400" dirty="0"/>
              <a:t>An object for study in its own right</a:t>
            </a:r>
          </a:p>
        </p:txBody>
      </p:sp>
    </p:spTree>
    <p:extLst>
      <p:ext uri="{BB962C8B-B14F-4D97-AF65-F5344CB8AC3E}">
        <p14:creationId xmlns:p14="http://schemas.microsoft.com/office/powerpoint/2010/main" val="332165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ni aberdeen logo">
            <a:extLst>
              <a:ext uri="{FF2B5EF4-FFF2-40B4-BE49-F238E27FC236}">
                <a16:creationId xmlns:a16="http://schemas.microsoft.com/office/drawing/2014/main" id="{1A08E268-5011-4572-8C6D-F468E720B625}"/>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27503" y="2892008"/>
            <a:ext cx="3296425" cy="9689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1A43846-A4D0-4953-AD9C-94C9D2375F4F}"/>
              </a:ext>
            </a:extLst>
          </p:cNvPr>
          <p:cNvPicPr>
            <a:picLocks noChangeAspect="1"/>
          </p:cNvPicPr>
          <p:nvPr/>
        </p:nvPicPr>
        <p:blipFill>
          <a:blip r:embed="rId3"/>
          <a:stretch>
            <a:fillRect/>
          </a:stretch>
        </p:blipFill>
        <p:spPr>
          <a:xfrm>
            <a:off x="751637" y="1773098"/>
            <a:ext cx="3172291" cy="640279"/>
          </a:xfrm>
          <a:prstGeom prst="rect">
            <a:avLst/>
          </a:prstGeom>
        </p:spPr>
      </p:pic>
      <p:pic>
        <p:nvPicPr>
          <p:cNvPr id="1028" name="Picture 4" descr="Image result for lse logo">
            <a:extLst>
              <a:ext uri="{FF2B5EF4-FFF2-40B4-BE49-F238E27FC236}">
                <a16:creationId xmlns:a16="http://schemas.microsoft.com/office/drawing/2014/main" id="{723C6C39-8177-4F1A-91C3-7F847D64A3E3}"/>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751637" y="4268203"/>
            <a:ext cx="2956267" cy="102191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57DF03A3-41A9-4E2D-A22E-5B6CF228EC66}"/>
              </a:ext>
            </a:extLst>
          </p:cNvPr>
          <p:cNvSpPr>
            <a:spLocks noGrp="1"/>
          </p:cNvSpPr>
          <p:nvPr>
            <p:ph type="title"/>
          </p:nvPr>
        </p:nvSpPr>
        <p:spPr/>
        <p:txBody>
          <a:bodyPr/>
          <a:lstStyle/>
          <a:p>
            <a:r>
              <a:rPr lang="en-GB" dirty="0"/>
              <a:t>Research collaborations</a:t>
            </a:r>
          </a:p>
        </p:txBody>
      </p:sp>
      <p:pic>
        <p:nvPicPr>
          <p:cNvPr id="8" name="Picture 2" descr="Image result for hexi oxford">
            <a:extLst>
              <a:ext uri="{FF2B5EF4-FFF2-40B4-BE49-F238E27FC236}">
                <a16:creationId xmlns:a16="http://schemas.microsoft.com/office/drawing/2014/main" id="{8494B494-0F1E-4919-858D-81FCBB279EE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3965" y="5704945"/>
            <a:ext cx="912589" cy="9125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niversity of sussex">
            <a:extLst>
              <a:ext uri="{FF2B5EF4-FFF2-40B4-BE49-F238E27FC236}">
                <a16:creationId xmlns:a16="http://schemas.microsoft.com/office/drawing/2014/main" id="{F0A31FED-1D75-44B0-A843-B71AE49C46B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69806" y="5828017"/>
            <a:ext cx="1853765" cy="7553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university of plymouth">
            <a:extLst>
              <a:ext uri="{FF2B5EF4-FFF2-40B4-BE49-F238E27FC236}">
                <a16:creationId xmlns:a16="http://schemas.microsoft.com/office/drawing/2014/main" id="{92820AAD-D86E-41CF-82FF-6CBDCF1A97E5}"/>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5047893" y="2919284"/>
            <a:ext cx="3362276" cy="8716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mperial pstrc">
            <a:extLst>
              <a:ext uri="{FF2B5EF4-FFF2-40B4-BE49-F238E27FC236}">
                <a16:creationId xmlns:a16="http://schemas.microsoft.com/office/drawing/2014/main" id="{6E553C66-CA1D-450F-B1AE-9C8D50E7147E}"/>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004047" y="1700808"/>
            <a:ext cx="3172291" cy="8444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ui galway">
            <a:extLst>
              <a:ext uri="{FF2B5EF4-FFF2-40B4-BE49-F238E27FC236}">
                <a16:creationId xmlns:a16="http://schemas.microsoft.com/office/drawing/2014/main" id="{30DD8048-61E5-46D7-928E-1C7AFFF1B351}"/>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083293" y="4231899"/>
            <a:ext cx="3775725" cy="11577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logo cornell university">
            <a:extLst>
              <a:ext uri="{FF2B5EF4-FFF2-40B4-BE49-F238E27FC236}">
                <a16:creationId xmlns:a16="http://schemas.microsoft.com/office/drawing/2014/main" id="{9641323A-D8A2-4A4F-87C9-FCB11AB7BF4A}"/>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148064" y="5710334"/>
            <a:ext cx="3644999" cy="90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1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3B449-D965-FA20-9862-70152F8887E6}"/>
              </a:ext>
            </a:extLst>
          </p:cNvPr>
          <p:cNvSpPr>
            <a:spLocks noGrp="1"/>
          </p:cNvSpPr>
          <p:nvPr>
            <p:ph type="title"/>
          </p:nvPr>
        </p:nvSpPr>
        <p:spPr/>
        <p:txBody>
          <a:bodyPr/>
          <a:lstStyle/>
          <a:p>
            <a:r>
              <a:rPr lang="en-GB" dirty="0"/>
              <a:t>Stories as qual data</a:t>
            </a:r>
          </a:p>
        </p:txBody>
      </p:sp>
      <p:sp>
        <p:nvSpPr>
          <p:cNvPr id="5" name="Text Placeholder 4">
            <a:extLst>
              <a:ext uri="{FF2B5EF4-FFF2-40B4-BE49-F238E27FC236}">
                <a16:creationId xmlns:a16="http://schemas.microsoft.com/office/drawing/2014/main" id="{6733475F-C877-77CE-224C-7336700A584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348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3D638C-6143-4184-A1DB-B0AAD1B8E098}"/>
              </a:ext>
            </a:extLst>
          </p:cNvPr>
          <p:cNvPicPr>
            <a:picLocks noChangeAspect="1"/>
          </p:cNvPicPr>
          <p:nvPr/>
        </p:nvPicPr>
        <p:blipFill>
          <a:blip r:embed="rId3"/>
          <a:stretch>
            <a:fillRect/>
          </a:stretch>
        </p:blipFill>
        <p:spPr>
          <a:xfrm>
            <a:off x="4427984" y="3155641"/>
            <a:ext cx="3789514" cy="3087935"/>
          </a:xfrm>
          <a:prstGeom prst="rect">
            <a:avLst/>
          </a:prstGeom>
        </p:spPr>
      </p:pic>
      <p:pic>
        <p:nvPicPr>
          <p:cNvPr id="9" name="Picture 8">
            <a:extLst>
              <a:ext uri="{FF2B5EF4-FFF2-40B4-BE49-F238E27FC236}">
                <a16:creationId xmlns:a16="http://schemas.microsoft.com/office/drawing/2014/main" id="{F054C985-785A-41AC-A3C6-80D4C083E800}"/>
              </a:ext>
            </a:extLst>
          </p:cNvPr>
          <p:cNvPicPr>
            <a:picLocks noChangeAspect="1"/>
          </p:cNvPicPr>
          <p:nvPr/>
        </p:nvPicPr>
        <p:blipFill>
          <a:blip r:embed="rId4"/>
          <a:stretch>
            <a:fillRect/>
          </a:stretch>
        </p:blipFill>
        <p:spPr>
          <a:xfrm>
            <a:off x="4319475" y="178850"/>
            <a:ext cx="3898023" cy="2808312"/>
          </a:xfrm>
          <a:prstGeom prst="rect">
            <a:avLst/>
          </a:prstGeom>
        </p:spPr>
      </p:pic>
      <p:sp>
        <p:nvSpPr>
          <p:cNvPr id="11" name="TextBox 10">
            <a:extLst>
              <a:ext uri="{FF2B5EF4-FFF2-40B4-BE49-F238E27FC236}">
                <a16:creationId xmlns:a16="http://schemas.microsoft.com/office/drawing/2014/main" id="{CAA81552-38FE-4974-9650-2D6F87D93DB8}"/>
              </a:ext>
            </a:extLst>
          </p:cNvPr>
          <p:cNvSpPr txBox="1"/>
          <p:nvPr/>
        </p:nvSpPr>
        <p:spPr>
          <a:xfrm>
            <a:off x="337288" y="6243576"/>
            <a:ext cx="8434104" cy="307777"/>
          </a:xfrm>
          <a:prstGeom prst="rect">
            <a:avLst/>
          </a:prstGeom>
          <a:noFill/>
        </p:spPr>
        <p:txBody>
          <a:bodyPr wrap="square">
            <a:spAutoFit/>
          </a:bodyPr>
          <a:lstStyle/>
          <a:p>
            <a:pPr algn="l"/>
            <a:r>
              <a:rPr lang="en-GB" sz="1400" b="0" dirty="0">
                <a:hlinkClick r:id="rId5"/>
              </a:rPr>
              <a:t>https://www.careopinion.org.uk/info/research-outputs</a:t>
            </a:r>
            <a:r>
              <a:rPr lang="en-GB" sz="1400" b="0" dirty="0"/>
              <a:t> </a:t>
            </a:r>
          </a:p>
        </p:txBody>
      </p:sp>
      <p:pic>
        <p:nvPicPr>
          <p:cNvPr id="4" name="Picture 3">
            <a:extLst>
              <a:ext uri="{FF2B5EF4-FFF2-40B4-BE49-F238E27FC236}">
                <a16:creationId xmlns:a16="http://schemas.microsoft.com/office/drawing/2014/main" id="{62A7F918-3AFB-C5AC-A21A-380A388619AB}"/>
              </a:ext>
            </a:extLst>
          </p:cNvPr>
          <p:cNvPicPr>
            <a:picLocks noChangeAspect="1"/>
          </p:cNvPicPr>
          <p:nvPr/>
        </p:nvPicPr>
        <p:blipFill>
          <a:blip r:embed="rId6"/>
          <a:stretch>
            <a:fillRect/>
          </a:stretch>
        </p:blipFill>
        <p:spPr>
          <a:xfrm>
            <a:off x="467544" y="404664"/>
            <a:ext cx="3686157" cy="2520280"/>
          </a:xfrm>
          <a:prstGeom prst="rect">
            <a:avLst/>
          </a:prstGeom>
        </p:spPr>
      </p:pic>
      <p:pic>
        <p:nvPicPr>
          <p:cNvPr id="8" name="Picture 7">
            <a:extLst>
              <a:ext uri="{FF2B5EF4-FFF2-40B4-BE49-F238E27FC236}">
                <a16:creationId xmlns:a16="http://schemas.microsoft.com/office/drawing/2014/main" id="{65C33BC2-8B93-FBD3-EBE4-824C30DAB108}"/>
              </a:ext>
            </a:extLst>
          </p:cNvPr>
          <p:cNvPicPr>
            <a:picLocks noChangeAspect="1"/>
          </p:cNvPicPr>
          <p:nvPr/>
        </p:nvPicPr>
        <p:blipFill>
          <a:blip r:embed="rId7"/>
          <a:stretch>
            <a:fillRect/>
          </a:stretch>
        </p:blipFill>
        <p:spPr>
          <a:xfrm>
            <a:off x="499544" y="3284984"/>
            <a:ext cx="3364522" cy="2293819"/>
          </a:xfrm>
          <a:prstGeom prst="rect">
            <a:avLst/>
          </a:prstGeom>
        </p:spPr>
      </p:pic>
    </p:spTree>
    <p:extLst>
      <p:ext uri="{BB962C8B-B14F-4D97-AF65-F5344CB8AC3E}">
        <p14:creationId xmlns:p14="http://schemas.microsoft.com/office/powerpoint/2010/main" val="198235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3B449-D965-FA20-9862-70152F8887E6}"/>
              </a:ext>
            </a:extLst>
          </p:cNvPr>
          <p:cNvSpPr>
            <a:spLocks noGrp="1"/>
          </p:cNvSpPr>
          <p:nvPr>
            <p:ph type="title"/>
          </p:nvPr>
        </p:nvSpPr>
        <p:spPr/>
        <p:txBody>
          <a:bodyPr/>
          <a:lstStyle/>
          <a:p>
            <a:r>
              <a:rPr lang="en-GB" dirty="0"/>
              <a:t>Stories as quant data</a:t>
            </a:r>
          </a:p>
        </p:txBody>
      </p:sp>
      <p:sp>
        <p:nvSpPr>
          <p:cNvPr id="5" name="Text Placeholder 4">
            <a:extLst>
              <a:ext uri="{FF2B5EF4-FFF2-40B4-BE49-F238E27FC236}">
                <a16:creationId xmlns:a16="http://schemas.microsoft.com/office/drawing/2014/main" id="{6733475F-C877-77CE-224C-7336700A584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0540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AFA67-0DDE-8E6A-4213-DC4B04AF540E}"/>
              </a:ext>
            </a:extLst>
          </p:cNvPr>
          <p:cNvPicPr>
            <a:picLocks noChangeAspect="1"/>
          </p:cNvPicPr>
          <p:nvPr/>
        </p:nvPicPr>
        <p:blipFill>
          <a:blip r:embed="rId3"/>
          <a:stretch>
            <a:fillRect/>
          </a:stretch>
        </p:blipFill>
        <p:spPr>
          <a:xfrm>
            <a:off x="395536" y="332656"/>
            <a:ext cx="4469040" cy="3236546"/>
          </a:xfrm>
          <a:prstGeom prst="rect">
            <a:avLst/>
          </a:prstGeom>
        </p:spPr>
      </p:pic>
      <p:pic>
        <p:nvPicPr>
          <p:cNvPr id="13" name="Picture 12">
            <a:extLst>
              <a:ext uri="{FF2B5EF4-FFF2-40B4-BE49-F238E27FC236}">
                <a16:creationId xmlns:a16="http://schemas.microsoft.com/office/drawing/2014/main" id="{EC1853E3-8F22-190F-B3E4-8025E9797E56}"/>
              </a:ext>
            </a:extLst>
          </p:cNvPr>
          <p:cNvPicPr>
            <a:picLocks noChangeAspect="1"/>
          </p:cNvPicPr>
          <p:nvPr/>
        </p:nvPicPr>
        <p:blipFill>
          <a:blip r:embed="rId4"/>
          <a:stretch>
            <a:fillRect/>
          </a:stretch>
        </p:blipFill>
        <p:spPr>
          <a:xfrm>
            <a:off x="4427984" y="3861048"/>
            <a:ext cx="4469040" cy="2797924"/>
          </a:xfrm>
          <a:prstGeom prst="rect">
            <a:avLst/>
          </a:prstGeom>
        </p:spPr>
      </p:pic>
    </p:spTree>
    <p:extLst>
      <p:ext uri="{BB962C8B-B14F-4D97-AF65-F5344CB8AC3E}">
        <p14:creationId xmlns:p14="http://schemas.microsoft.com/office/powerpoint/2010/main" val="362763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3B449-D965-FA20-9862-70152F8887E6}"/>
              </a:ext>
            </a:extLst>
          </p:cNvPr>
          <p:cNvSpPr>
            <a:spLocks noGrp="1"/>
          </p:cNvSpPr>
          <p:nvPr>
            <p:ph type="title"/>
          </p:nvPr>
        </p:nvSpPr>
        <p:spPr/>
        <p:txBody>
          <a:bodyPr/>
          <a:lstStyle/>
          <a:p>
            <a:r>
              <a:rPr lang="en-GB" dirty="0"/>
              <a:t>Authors as research subjects</a:t>
            </a:r>
          </a:p>
        </p:txBody>
      </p:sp>
      <p:sp>
        <p:nvSpPr>
          <p:cNvPr id="5" name="Text Placeholder 4">
            <a:extLst>
              <a:ext uri="{FF2B5EF4-FFF2-40B4-BE49-F238E27FC236}">
                <a16:creationId xmlns:a16="http://schemas.microsoft.com/office/drawing/2014/main" id="{6733475F-C877-77CE-224C-7336700A584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153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220F7D-33B9-8CBF-15A2-ECBF91AA83AE}"/>
              </a:ext>
            </a:extLst>
          </p:cNvPr>
          <p:cNvPicPr>
            <a:picLocks noChangeAspect="1"/>
          </p:cNvPicPr>
          <p:nvPr/>
        </p:nvPicPr>
        <p:blipFill>
          <a:blip r:embed="rId3"/>
          <a:stretch>
            <a:fillRect/>
          </a:stretch>
        </p:blipFill>
        <p:spPr>
          <a:xfrm>
            <a:off x="755576" y="548679"/>
            <a:ext cx="5112568" cy="2454259"/>
          </a:xfrm>
          <a:prstGeom prst="rect">
            <a:avLst/>
          </a:prstGeom>
        </p:spPr>
      </p:pic>
      <p:pic>
        <p:nvPicPr>
          <p:cNvPr id="7" name="Picture 6">
            <a:extLst>
              <a:ext uri="{FF2B5EF4-FFF2-40B4-BE49-F238E27FC236}">
                <a16:creationId xmlns:a16="http://schemas.microsoft.com/office/drawing/2014/main" id="{F81941D9-2A34-BD08-70A5-4D0943407689}"/>
              </a:ext>
            </a:extLst>
          </p:cNvPr>
          <p:cNvPicPr>
            <a:picLocks noChangeAspect="1"/>
          </p:cNvPicPr>
          <p:nvPr/>
        </p:nvPicPr>
        <p:blipFill>
          <a:blip r:embed="rId4"/>
          <a:stretch>
            <a:fillRect/>
          </a:stretch>
        </p:blipFill>
        <p:spPr>
          <a:xfrm>
            <a:off x="755576" y="3827121"/>
            <a:ext cx="4953813" cy="2376264"/>
          </a:xfrm>
          <a:prstGeom prst="rect">
            <a:avLst/>
          </a:prstGeom>
        </p:spPr>
      </p:pic>
    </p:spTree>
    <p:extLst>
      <p:ext uri="{BB962C8B-B14F-4D97-AF65-F5344CB8AC3E}">
        <p14:creationId xmlns:p14="http://schemas.microsoft.com/office/powerpoint/2010/main" val="2380956373"/>
      </p:ext>
    </p:extLst>
  </p:cSld>
  <p:clrMapOvr>
    <a:masterClrMapping/>
  </p:clrMapOvr>
</p:sld>
</file>

<file path=ppt/theme/theme1.xml><?xml version="1.0" encoding="utf-8"?>
<a:theme xmlns:a="http://schemas.openxmlformats.org/drawingml/2006/main" name="PO-for-the-board">
  <a:themeElements>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for-the-board">
      <a:majorFont>
        <a:latin typeface="Veto Co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lnDef>
  </a:objectDefaults>
  <a:extraClrSchemeLst>
    <a:extraClrScheme>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for-the-bo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for-the-bo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for-the-bo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for-the-bo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for-the-bo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for-the-bo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for-the-bo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for-the-bo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for-the-bo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for-the-bo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for-the-bo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PO-for-the-board</Template>
  <TotalTime>0</TotalTime>
  <Words>689</Words>
  <Application>Microsoft Macintosh PowerPoint</Application>
  <PresentationFormat>On-screen Show (4:3)</PresentationFormat>
  <Paragraphs>84</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Veto Com</vt:lpstr>
      <vt:lpstr>PO-for-the-board</vt:lpstr>
      <vt:lpstr>Exploring the online feedback evidence-base what we know and what we don’t</vt:lpstr>
      <vt:lpstr>What is Care Opinion?</vt:lpstr>
      <vt:lpstr>Research collaborations</vt:lpstr>
      <vt:lpstr>Stories as qual data</vt:lpstr>
      <vt:lpstr>PowerPoint Presentation</vt:lpstr>
      <vt:lpstr>Stories as quant data</vt:lpstr>
      <vt:lpstr>PowerPoint Presentation</vt:lpstr>
      <vt:lpstr>Authors as research subjects</vt:lpstr>
      <vt:lpstr>PowerPoint Presentation</vt:lpstr>
      <vt:lpstr>Care opinion as an intervention</vt:lpstr>
      <vt:lpstr>PowerPoint Presentation</vt:lpstr>
      <vt:lpstr>PowerPoint Presentation</vt:lpstr>
      <vt:lpstr>PowerPoint Presentation</vt:lpstr>
      <vt:lpstr>PowerPoint Presentation</vt:lpstr>
      <vt:lpstr>Online feedback, hospital defensiveness and the possibilities for organizational learning</vt:lpstr>
      <vt:lpstr>Conclusion</vt:lpstr>
      <vt:lpstr>Some things we know little about</vt:lpstr>
      <vt:lpstr>PowerPoint Presentation</vt:lpstr>
    </vt:vector>
  </TitlesOfParts>
  <Company>healthmatters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Munro</dc:creator>
  <cp:lastModifiedBy>Fraser Gilmore</cp:lastModifiedBy>
  <cp:revision>353</cp:revision>
  <dcterms:created xsi:type="dcterms:W3CDTF">2009-01-20T20:54:59Z</dcterms:created>
  <dcterms:modified xsi:type="dcterms:W3CDTF">2023-10-16T14:02:54Z</dcterms:modified>
</cp:coreProperties>
</file>