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66" r:id="rId4"/>
    <p:sldId id="267" r:id="rId5"/>
    <p:sldId id="258" r:id="rId6"/>
    <p:sldId id="259" r:id="rId7"/>
    <p:sldId id="265" r:id="rId8"/>
    <p:sldId id="268" r:id="rId9"/>
    <p:sldId id="269" r:id="rId10"/>
    <p:sldId id="271" r:id="rId11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3" name="Group 13"/>
          <p:cNvGrpSpPr>
            <a:grpSpLocks/>
          </p:cNvGrpSpPr>
          <p:nvPr userDrawn="1"/>
        </p:nvGrpSpPr>
        <p:grpSpPr bwMode="auto">
          <a:xfrm>
            <a:off x="0" y="5861050"/>
            <a:ext cx="9144000" cy="990600"/>
            <a:chOff x="0" y="3692"/>
            <a:chExt cx="5760" cy="624"/>
          </a:xfrm>
        </p:grpSpPr>
        <p:sp>
          <p:nvSpPr>
            <p:cNvPr id="5134" name="Rectangle 14"/>
            <p:cNvSpPr>
              <a:spLocks noChangeArrowheads="1"/>
            </p:cNvSpPr>
            <p:nvPr userDrawn="1"/>
          </p:nvSpPr>
          <p:spPr bwMode="auto">
            <a:xfrm>
              <a:off x="0" y="3692"/>
              <a:ext cx="5760" cy="6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135" name="Picture 15" descr="WHSCTmain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888"/>
              <a:ext cx="1668" cy="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36" name="Picture 16" descr="aurorarectangl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24384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990600"/>
            <a:ext cx="7772400" cy="1143000"/>
          </a:xfrm>
        </p:spPr>
        <p:txBody>
          <a:bodyPr lIns="91440" tIns="45720" rIns="91440" bIns="45720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6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7525" y="152400"/>
            <a:ext cx="2135188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579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3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9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9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752600"/>
            <a:ext cx="4191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752600"/>
            <a:ext cx="4191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4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22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4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8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7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0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94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rc 3"/>
          <p:cNvSpPr>
            <a:spLocks/>
          </p:cNvSpPr>
          <p:nvPr/>
        </p:nvSpPr>
        <p:spPr bwMode="auto">
          <a:xfrm>
            <a:off x="0" y="228600"/>
            <a:ext cx="8410575" cy="66182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en-US">
              <a:solidFill>
                <a:srgbClr val="8F66A8"/>
              </a:solidFill>
            </a:endParaRPr>
          </a:p>
        </p:txBody>
      </p:sp>
      <p:pic>
        <p:nvPicPr>
          <p:cNvPr id="4100" name="Picture 4" descr="BHSCTmainlogo_purple copy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304800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104" name="Picture 8" descr="WHSCTmain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72200"/>
            <a:ext cx="26479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aurorarectangl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526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A8CA"/>
        </a:buClr>
        <a:buSzPct val="6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2048" y="332656"/>
            <a:ext cx="7772400" cy="1440160"/>
          </a:xfrm>
        </p:spPr>
        <p:txBody>
          <a:bodyPr/>
          <a:lstStyle/>
          <a:p>
            <a:br>
              <a:rPr lang="en-GB" altLang="en-US" sz="5400" dirty="0">
                <a:solidFill>
                  <a:schemeClr val="bg2"/>
                </a:solidFill>
              </a:rPr>
            </a:br>
            <a:endParaRPr lang="en-GB" altLang="en-US" sz="5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405188"/>
            <a:ext cx="7704856" cy="1752600"/>
          </a:xfrm>
        </p:spPr>
        <p:txBody>
          <a:bodyPr/>
          <a:lstStyle/>
          <a:p>
            <a:r>
              <a:rPr lang="en-GB" altLang="en-US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Gray </a:t>
            </a:r>
            <a:br>
              <a:rPr lang="en-GB" altLang="en-US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Patient &amp; Client Experience lead for 10,000More Voices  &amp; Care Opinion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498" y="2440316"/>
            <a:ext cx="3490156" cy="118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43608" y="98072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feedback  to learning  and change </a:t>
            </a:r>
            <a:endParaRPr lang="en-GB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solidFill>
                  <a:schemeClr val="bg2"/>
                </a:solidFill>
              </a:rPr>
              <a:t>Changes don’t  have to be big</a:t>
            </a:r>
          </a:p>
          <a:p>
            <a:endParaRPr lang="en-GB" sz="2400" dirty="0">
              <a:solidFill>
                <a:schemeClr val="bg2"/>
              </a:solidFill>
            </a:endParaRPr>
          </a:p>
          <a:p>
            <a:r>
              <a:rPr lang="en-GB" sz="2400" dirty="0">
                <a:solidFill>
                  <a:schemeClr val="bg2"/>
                </a:solidFill>
              </a:rPr>
              <a:t>Encourage openness honesty, transparency ; acknowledge that we don’t get  always get it right</a:t>
            </a:r>
          </a:p>
          <a:p>
            <a:endParaRPr lang="en-GB" sz="2400" dirty="0">
              <a:solidFill>
                <a:schemeClr val="bg2"/>
              </a:solidFill>
            </a:endParaRPr>
          </a:p>
          <a:p>
            <a:r>
              <a:rPr lang="en-GB" sz="2400" dirty="0">
                <a:solidFill>
                  <a:schemeClr val="bg2"/>
                </a:solidFill>
              </a:rPr>
              <a:t>Important to close the loop</a:t>
            </a:r>
          </a:p>
          <a:p>
            <a:endParaRPr lang="en-GB" sz="2400" dirty="0">
              <a:solidFill>
                <a:schemeClr val="bg2"/>
              </a:solidFill>
            </a:endParaRPr>
          </a:p>
          <a:p>
            <a:r>
              <a:rPr lang="en-GB" sz="2400" dirty="0">
                <a:solidFill>
                  <a:schemeClr val="bg2"/>
                </a:solidFill>
              </a:rPr>
              <a:t>Be creative when sharing with staff the key messages</a:t>
            </a:r>
          </a:p>
          <a:p>
            <a:endParaRPr lang="en-GB" sz="2400" dirty="0"/>
          </a:p>
        </p:txBody>
      </p:sp>
      <p:pic>
        <p:nvPicPr>
          <p:cNvPr id="5" name="Picture 4" descr="See the source imag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80" y="93784"/>
            <a:ext cx="3370183" cy="2039071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82756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0" dirty="0">
                <a:solidFill>
                  <a:schemeClr val="bg2"/>
                </a:solidFill>
              </a:rPr>
              <a:t>What will be covered</a:t>
            </a:r>
            <a:br>
              <a:rPr lang="en-GB" sz="2000" dirty="0"/>
            </a:br>
            <a:r>
              <a:rPr lang="en-GB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solidFill>
                  <a:schemeClr val="bg2"/>
                </a:solidFill>
              </a:rPr>
              <a:t>What does learning and change look like in practice </a:t>
            </a:r>
          </a:p>
          <a:p>
            <a:r>
              <a:rPr lang="en-GB" sz="2400" dirty="0">
                <a:solidFill>
                  <a:schemeClr val="bg2"/>
                </a:solidFill>
              </a:rPr>
              <a:t> sharing / reflection; change in practice  to enhance users  experience   2 examples</a:t>
            </a:r>
          </a:p>
          <a:p>
            <a:r>
              <a:rPr lang="en-GB" sz="2400" dirty="0">
                <a:solidFill>
                  <a:schemeClr val="bg2"/>
                </a:solidFill>
              </a:rPr>
              <a:t>What if author doesn’t wish to engage</a:t>
            </a:r>
          </a:p>
          <a:p>
            <a:r>
              <a:rPr lang="en-GB" sz="2400" dirty="0">
                <a:solidFill>
                  <a:schemeClr val="bg2"/>
                </a:solidFill>
              </a:rPr>
              <a:t>Sharing with staff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14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F1B7C-8AFD-4751-9CBB-6B043B5A9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0" y="-58615"/>
            <a:ext cx="5074942" cy="59192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FB7778-BD0A-4A5E-B5F5-991C2F2169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05" b="71166"/>
          <a:stretch/>
        </p:blipFill>
        <p:spPr>
          <a:xfrm>
            <a:off x="5104150" y="723229"/>
            <a:ext cx="4022102" cy="10527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0F1C74-17DC-4DFE-B570-DC5963161F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528" b="36261"/>
          <a:stretch/>
        </p:blipFill>
        <p:spPr>
          <a:xfrm>
            <a:off x="5086402" y="2387449"/>
            <a:ext cx="4148198" cy="10270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064812-8DFA-49B4-9EC3-C6B0B4452F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950"/>
          <a:stretch/>
        </p:blipFill>
        <p:spPr>
          <a:xfrm>
            <a:off x="5086402" y="4509120"/>
            <a:ext cx="4057598" cy="68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1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F1E4FD-C7BE-4A46-849C-F00CEDAA1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384"/>
            <a:ext cx="925252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1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771" y="3962400"/>
            <a:ext cx="5753100" cy="2895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351" y="-99392"/>
            <a:ext cx="9252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bg2"/>
                </a:solidFill>
              </a:rPr>
              <a:t>Learning and change. </a:t>
            </a:r>
            <a:r>
              <a:rPr lang="en-GB" sz="2000" dirty="0">
                <a:solidFill>
                  <a:schemeClr val="bg2"/>
                </a:solidFill>
              </a:rPr>
              <a:t>Sister shared with staff </a:t>
            </a:r>
          </a:p>
          <a:p>
            <a:r>
              <a:rPr lang="en-GB" sz="2000" dirty="0">
                <a:solidFill>
                  <a:schemeClr val="bg2"/>
                </a:solidFill>
              </a:rPr>
              <a:t>Author  contacted Sister  - opportunity for staff reflection –avoided formal complaint </a:t>
            </a:r>
          </a:p>
          <a:p>
            <a:r>
              <a:rPr lang="en-GB" sz="2000" dirty="0">
                <a:solidFill>
                  <a:schemeClr val="bg2"/>
                </a:solidFill>
              </a:rPr>
              <a:t>Positive outcome for parent and improved practice</a:t>
            </a:r>
          </a:p>
        </p:txBody>
      </p:sp>
      <p:pic>
        <p:nvPicPr>
          <p:cNvPr id="4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67544" y="4221088"/>
            <a:ext cx="208823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51520" y="1170484"/>
            <a:ext cx="5904656" cy="26185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1659" y="1170484"/>
            <a:ext cx="2807416" cy="2546548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16632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rgbClr val="444444"/>
                </a:solidFill>
                <a:latin typeface="MuseoSans500"/>
              </a:rPr>
              <a:t> </a:t>
            </a: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was first seen by my own general practitioner in the afternoon, admitted to the </a:t>
            </a:r>
          </a:p>
          <a:p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SWAH an hour and a half later and my baby with severe croup got seen by a doctor in </a:t>
            </a:r>
          </a:p>
          <a:p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SWAH 7 hours later and then admitted to children ward. That is nearly 12 hours later  </a:t>
            </a:r>
          </a:p>
          <a:p>
            <a:endParaRPr lang="en-GB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bg2"/>
                </a:solidFill>
                <a:latin typeface="MuseoSans500"/>
              </a:rPr>
              <a:t>The waiting area was busy. Myself and baby were surrounded by patients with all ailments. There is no area with any privacy provided for babies</a:t>
            </a:r>
            <a:endParaRPr lang="en-GB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had no baby milk with me. Only the receptionist I had asked provided me with 2 small ready made bottles. My sister had to come up to hospital with items that I needed nappies more milk for baby. I wasn't aware at this point if my baby was going to be kept overnight. 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03828"/>
            <a:ext cx="5472608" cy="19570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004048" cy="5877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8104" y="219809"/>
            <a:ext cx="35919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Openness , transparency  and  honesty is very important in a response </a:t>
            </a:r>
          </a:p>
        </p:txBody>
      </p:sp>
      <p:pic>
        <p:nvPicPr>
          <p:cNvPr id="9" name="Picture 8" descr="See the source 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38636"/>
            <a:ext cx="3715286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620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454" y="116632"/>
            <a:ext cx="8114993" cy="1143000"/>
          </a:xfrm>
        </p:spPr>
        <p:txBody>
          <a:bodyPr/>
          <a:lstStyle/>
          <a:p>
            <a:r>
              <a:rPr lang="en-GB" sz="2400" b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critical posting what if author doesn’t engage despite invitation </a:t>
            </a:r>
            <a:br>
              <a:rPr lang="en-GB" sz="2400" b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b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700808"/>
            <a:ext cx="8751192" cy="4014192"/>
          </a:xfrm>
        </p:spPr>
        <p:txBody>
          <a:bodyPr/>
          <a:lstStyle/>
          <a:p>
            <a:r>
              <a:rPr lang="en-GB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Unfinished business  or testing the ground ? </a:t>
            </a:r>
          </a:p>
          <a:p>
            <a:r>
              <a:rPr lang="en-GB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Responders encouraged to “close the loop “ explain what action has been taken/ planned</a:t>
            </a:r>
          </a:p>
          <a:p>
            <a:r>
              <a:rPr lang="en-GB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Signpost to formal complaints</a:t>
            </a:r>
          </a:p>
        </p:txBody>
      </p:sp>
    </p:spTree>
    <p:extLst>
      <p:ext uri="{BB962C8B-B14F-4D97-AF65-F5344CB8AC3E}">
        <p14:creationId xmlns:p14="http://schemas.microsoft.com/office/powerpoint/2010/main" val="295471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468288"/>
          </a:xfrm>
        </p:spPr>
        <p:txBody>
          <a:bodyPr/>
          <a:lstStyle/>
          <a:p>
            <a:r>
              <a:rPr lang="en-GB" sz="2400" b="0">
                <a:solidFill>
                  <a:schemeClr val="bg2"/>
                </a:solidFill>
              </a:rPr>
              <a:t>Sharing  with staff </a:t>
            </a:r>
            <a:endParaRPr lang="en-GB" sz="2400" b="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34400" cy="1152128"/>
          </a:xfrm>
        </p:spPr>
        <p:txBody>
          <a:bodyPr/>
          <a:lstStyle/>
          <a:p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March 2023  Staff Recognition Awards  there will be a new Patient / Service User Feedback Award facilitated by 'Care Opinion' feedback and compliments </a:t>
            </a:r>
          </a:p>
          <a:p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updates </a:t>
            </a:r>
            <a:r>
              <a:rPr lang="en-GB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quarterly interactive Care Opinion Newsletter</a:t>
            </a:r>
          </a:p>
          <a:p>
            <a:endParaRPr lang="en-GB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38" y="2348880"/>
            <a:ext cx="3779912" cy="35283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887" y="2132856"/>
            <a:ext cx="399593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66038"/>
      </p:ext>
    </p:extLst>
  </p:cSld>
  <p:clrMapOvr>
    <a:masterClrMapping/>
  </p:clrMapOvr>
</p:sld>
</file>

<file path=ppt/theme/theme1.xml><?xml version="1.0" encoding="utf-8"?>
<a:theme xmlns:a="http://schemas.openxmlformats.org/drawingml/2006/main" name="WHSCT_template2">
  <a:themeElements>
    <a:clrScheme name="WHSCT_template2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WHSCT_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WHSCT_template2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SCT_template2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SCT_template2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SCT_template2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SCT_template2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6" ma:contentTypeDescription="Create a new document." ma:contentTypeScope="" ma:versionID="d62867a208bb933fc22168749048a8c5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ef711cd5f8b9762d719190804f3ef9e0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38014-3380-4b7f-a977-2ee071dd4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89f4d8-c32d-4bf2-a081-9960b98df5c1}" ma:internalName="TaxCatchAll" ma:showField="CatchAllData" ma:web="db480776-5128-43a3-b677-12ebb2d77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2ACABF-D2A6-4BA9-B3ED-E0834AADB2FB}"/>
</file>

<file path=customXml/itemProps2.xml><?xml version="1.0" encoding="utf-8"?>
<ds:datastoreItem xmlns:ds="http://schemas.openxmlformats.org/officeDocument/2006/customXml" ds:itemID="{16789024-8816-49C7-A51D-10468487F8A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352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MuseoSans500</vt:lpstr>
      <vt:lpstr>Times New Roman</vt:lpstr>
      <vt:lpstr>Wingdings</vt:lpstr>
      <vt:lpstr>WHSCT_template2</vt:lpstr>
      <vt:lpstr> </vt:lpstr>
      <vt:lpstr>What will be covered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Following critical posting what if author doesn’t engage despite invitation  </vt:lpstr>
      <vt:lpstr>Sharing  with staff </vt:lpstr>
      <vt:lpstr>Summary </vt:lpstr>
    </vt:vector>
  </TitlesOfParts>
  <Company>SEBT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kshaw</dc:creator>
  <cp:lastModifiedBy>David Todd</cp:lastModifiedBy>
  <cp:revision>25</cp:revision>
  <cp:lastPrinted>2022-11-07T13:29:41Z</cp:lastPrinted>
  <dcterms:created xsi:type="dcterms:W3CDTF">2007-06-18T14:03:05Z</dcterms:created>
  <dcterms:modified xsi:type="dcterms:W3CDTF">2022-11-07T14:21:27Z</dcterms:modified>
</cp:coreProperties>
</file>