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3"/>
  </p:sldMasterIdLst>
  <p:notesMasterIdLst>
    <p:notesMasterId r:id="rId31"/>
  </p:notesMasterIdLst>
  <p:sldIdLst>
    <p:sldId id="268" r:id="rId4"/>
    <p:sldId id="300" r:id="rId5"/>
    <p:sldId id="266" r:id="rId6"/>
    <p:sldId id="267" r:id="rId7"/>
    <p:sldId id="262" r:id="rId8"/>
    <p:sldId id="274" r:id="rId9"/>
    <p:sldId id="272" r:id="rId10"/>
    <p:sldId id="271" r:id="rId11"/>
    <p:sldId id="275" r:id="rId12"/>
    <p:sldId id="276" r:id="rId13"/>
    <p:sldId id="281" r:id="rId14"/>
    <p:sldId id="309" r:id="rId15"/>
    <p:sldId id="284" r:id="rId16"/>
    <p:sldId id="286" r:id="rId17"/>
    <p:sldId id="308" r:id="rId18"/>
    <p:sldId id="260" r:id="rId19"/>
    <p:sldId id="288" r:id="rId20"/>
    <p:sldId id="299" r:id="rId21"/>
    <p:sldId id="289" r:id="rId22"/>
    <p:sldId id="307" r:id="rId23"/>
    <p:sldId id="293" r:id="rId24"/>
    <p:sldId id="295" r:id="rId25"/>
    <p:sldId id="310" r:id="rId26"/>
    <p:sldId id="297" r:id="rId27"/>
    <p:sldId id="303" r:id="rId28"/>
    <p:sldId id="304" r:id="rId29"/>
    <p:sldId id="26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BE611-5A9E-9B49-8006-D90D5CEB2030}" v="1" dt="2022-11-18T15:52:11.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24"/>
    <p:restoredTop sz="87857"/>
  </p:normalViewPr>
  <p:slideViewPr>
    <p:cSldViewPr snapToGrid="0" snapToObjects="1">
      <p:cViewPr varScale="1">
        <p:scale>
          <a:sx n="83" d="100"/>
          <a:sy n="83" d="100"/>
        </p:scale>
        <p:origin x="12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9F9E4-B6A3-5340-9FA1-5533D0EB4842}" type="datetimeFigureOut">
              <a:rPr lang="en-US" smtClean="0"/>
              <a:t>11/18/22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24CC0-B61D-2E43-8DDA-867B81EBC8AC}" type="slidenum">
              <a:rPr lang="en-US" smtClean="0"/>
              <a:t>‹#›</a:t>
            </a:fld>
            <a:endParaRPr lang="en-US"/>
          </a:p>
        </p:txBody>
      </p:sp>
    </p:spTree>
    <p:extLst>
      <p:ext uri="{BB962C8B-B14F-4D97-AF65-F5344CB8AC3E}">
        <p14:creationId xmlns:p14="http://schemas.microsoft.com/office/powerpoint/2010/main" val="381020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4CC0-B61D-2E43-8DDA-867B81EBC8AC}" type="slidenum">
              <a:rPr lang="en-US" smtClean="0"/>
              <a:t>1</a:t>
            </a:fld>
            <a:endParaRPr lang="en-US"/>
          </a:p>
        </p:txBody>
      </p:sp>
    </p:spTree>
    <p:extLst>
      <p:ext uri="{BB962C8B-B14F-4D97-AF65-F5344CB8AC3E}">
        <p14:creationId xmlns:p14="http://schemas.microsoft.com/office/powerpoint/2010/main" val="3433827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bg1"/>
                </a:solidFill>
              </a:rPr>
              <a:t>Handed out at point of care &amp; on discharge – able to provide feedback in own time</a:t>
            </a:r>
          </a:p>
          <a:p>
            <a:endParaRPr lang="en-US" dirty="0"/>
          </a:p>
          <a:p>
            <a:r>
              <a:rPr lang="en-US" dirty="0"/>
              <a:t>Point of reference for staff to talk around the posters removing the </a:t>
            </a:r>
            <a:r>
              <a:rPr lang="en-US" dirty="0" err="1"/>
              <a:t>arkward</a:t>
            </a:r>
            <a:r>
              <a:rPr lang="en-US" dirty="0"/>
              <a:t> feelings</a:t>
            </a:r>
          </a:p>
          <a:p>
            <a:endParaRPr lang="en-US" dirty="0"/>
          </a:p>
          <a:p>
            <a:r>
              <a:rPr lang="en-US" dirty="0"/>
              <a:t>One is for children and the other for Adults and young people</a:t>
            </a:r>
          </a:p>
          <a:p>
            <a:endParaRPr lang="en-US" dirty="0"/>
          </a:p>
          <a:p>
            <a:r>
              <a:rPr lang="en-US" dirty="0"/>
              <a:t>Increases flexibility</a:t>
            </a:r>
          </a:p>
        </p:txBody>
      </p:sp>
      <p:sp>
        <p:nvSpPr>
          <p:cNvPr id="4" name="Slide Number Placeholder 3"/>
          <p:cNvSpPr>
            <a:spLocks noGrp="1"/>
          </p:cNvSpPr>
          <p:nvPr>
            <p:ph type="sldNum" sz="quarter" idx="5"/>
          </p:nvPr>
        </p:nvSpPr>
        <p:spPr/>
        <p:txBody>
          <a:bodyPr/>
          <a:lstStyle/>
          <a:p>
            <a:fld id="{3BD24CC0-B61D-2E43-8DDA-867B81EBC8AC}" type="slidenum">
              <a:rPr lang="en-US" smtClean="0"/>
              <a:t>11</a:t>
            </a:fld>
            <a:endParaRPr lang="en-US"/>
          </a:p>
        </p:txBody>
      </p:sp>
    </p:spTree>
    <p:extLst>
      <p:ext uri="{BB962C8B-B14F-4D97-AF65-F5344CB8AC3E}">
        <p14:creationId xmlns:p14="http://schemas.microsoft.com/office/powerpoint/2010/main" val="1722883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bg1"/>
                </a:solidFill>
              </a:rPr>
              <a:t>Handed out at point of care &amp; on discharge – able to provide feedback in own time</a:t>
            </a:r>
          </a:p>
          <a:p>
            <a:endParaRPr lang="en-US" dirty="0"/>
          </a:p>
          <a:p>
            <a:r>
              <a:rPr lang="en-US" dirty="0"/>
              <a:t>Point of reference for staff to talk around the posters removing the </a:t>
            </a:r>
            <a:r>
              <a:rPr lang="en-US" dirty="0" err="1"/>
              <a:t>arkward</a:t>
            </a:r>
            <a:r>
              <a:rPr lang="en-US" dirty="0"/>
              <a:t> feelings</a:t>
            </a:r>
          </a:p>
          <a:p>
            <a:endParaRPr lang="en-US" dirty="0"/>
          </a:p>
          <a:p>
            <a:r>
              <a:rPr lang="en-US" dirty="0"/>
              <a:t>One is for children and the other for Adults and young people</a:t>
            </a:r>
          </a:p>
          <a:p>
            <a:endParaRPr lang="en-US" dirty="0"/>
          </a:p>
          <a:p>
            <a:r>
              <a:rPr lang="en-US" dirty="0"/>
              <a:t>Increases flexibility</a:t>
            </a:r>
          </a:p>
          <a:p>
            <a:endParaRPr lang="en-US" dirty="0"/>
          </a:p>
          <a:p>
            <a:r>
              <a:rPr lang="en-US" dirty="0"/>
              <a:t>No cost, timely </a:t>
            </a:r>
          </a:p>
        </p:txBody>
      </p:sp>
      <p:sp>
        <p:nvSpPr>
          <p:cNvPr id="4" name="Slide Number Placeholder 3"/>
          <p:cNvSpPr>
            <a:spLocks noGrp="1"/>
          </p:cNvSpPr>
          <p:nvPr>
            <p:ph type="sldNum" sz="quarter" idx="5"/>
          </p:nvPr>
        </p:nvSpPr>
        <p:spPr/>
        <p:txBody>
          <a:bodyPr/>
          <a:lstStyle/>
          <a:p>
            <a:fld id="{3BD24CC0-B61D-2E43-8DDA-867B81EBC8AC}" type="slidenum">
              <a:rPr lang="en-US" smtClean="0"/>
              <a:t>12</a:t>
            </a:fld>
            <a:endParaRPr lang="en-US"/>
          </a:p>
        </p:txBody>
      </p:sp>
    </p:spTree>
    <p:extLst>
      <p:ext uri="{BB962C8B-B14F-4D97-AF65-F5344CB8AC3E}">
        <p14:creationId xmlns:p14="http://schemas.microsoft.com/office/powerpoint/2010/main" val="2898967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Environmentally friendly – QR attached</a:t>
            </a:r>
          </a:p>
          <a:p>
            <a:endParaRPr lang="en-US" dirty="0"/>
          </a:p>
          <a:p>
            <a:r>
              <a:rPr lang="en-US" dirty="0"/>
              <a:t>Able to provide feedback at home</a:t>
            </a:r>
          </a:p>
        </p:txBody>
      </p:sp>
      <p:sp>
        <p:nvSpPr>
          <p:cNvPr id="4" name="Slide Number Placeholder 3"/>
          <p:cNvSpPr>
            <a:spLocks noGrp="1"/>
          </p:cNvSpPr>
          <p:nvPr>
            <p:ph type="sldNum" sz="quarter" idx="5"/>
          </p:nvPr>
        </p:nvSpPr>
        <p:spPr/>
        <p:txBody>
          <a:bodyPr/>
          <a:lstStyle/>
          <a:p>
            <a:fld id="{3BD24CC0-B61D-2E43-8DDA-867B81EBC8AC}" type="slidenum">
              <a:rPr lang="en-US" smtClean="0"/>
              <a:t>13</a:t>
            </a:fld>
            <a:endParaRPr lang="en-US"/>
          </a:p>
        </p:txBody>
      </p:sp>
    </p:spTree>
    <p:extLst>
      <p:ext uri="{BB962C8B-B14F-4D97-AF65-F5344CB8AC3E}">
        <p14:creationId xmlns:p14="http://schemas.microsoft.com/office/powerpoint/2010/main" val="288490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accessibilities – time and place</a:t>
            </a:r>
          </a:p>
          <a:p>
            <a:endParaRPr lang="en-US" dirty="0"/>
          </a:p>
          <a:p>
            <a:r>
              <a:rPr lang="en-US" dirty="0" err="1"/>
              <a:t>Specif</a:t>
            </a:r>
            <a:r>
              <a:rPr lang="en-US" dirty="0"/>
              <a:t> examples then lead onto more summary of feedback</a:t>
            </a:r>
          </a:p>
        </p:txBody>
      </p:sp>
      <p:sp>
        <p:nvSpPr>
          <p:cNvPr id="4" name="Slide Number Placeholder 3"/>
          <p:cNvSpPr>
            <a:spLocks noGrp="1"/>
          </p:cNvSpPr>
          <p:nvPr>
            <p:ph type="sldNum" sz="quarter" idx="5"/>
          </p:nvPr>
        </p:nvSpPr>
        <p:spPr/>
        <p:txBody>
          <a:bodyPr/>
          <a:lstStyle/>
          <a:p>
            <a:fld id="{3BD24CC0-B61D-2E43-8DDA-867B81EBC8AC}" type="slidenum">
              <a:rPr lang="en-US" smtClean="0"/>
              <a:t>14</a:t>
            </a:fld>
            <a:endParaRPr lang="en-US"/>
          </a:p>
        </p:txBody>
      </p:sp>
    </p:spTree>
    <p:extLst>
      <p:ext uri="{BB962C8B-B14F-4D97-AF65-F5344CB8AC3E}">
        <p14:creationId xmlns:p14="http://schemas.microsoft.com/office/powerpoint/2010/main" val="1985548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for all members and across </a:t>
            </a:r>
            <a:r>
              <a:rPr lang="en-US" dirty="0" err="1"/>
              <a:t>paediatric</a:t>
            </a:r>
            <a:r>
              <a:rPr lang="en-US" dirty="0"/>
              <a:t> sites</a:t>
            </a:r>
          </a:p>
          <a:p>
            <a:endParaRPr lang="en-US" dirty="0"/>
          </a:p>
          <a:p>
            <a:r>
              <a:rPr lang="en-US" dirty="0"/>
              <a:t>Personal feedback for all</a:t>
            </a:r>
          </a:p>
        </p:txBody>
      </p:sp>
      <p:sp>
        <p:nvSpPr>
          <p:cNvPr id="4" name="Slide Number Placeholder 3"/>
          <p:cNvSpPr>
            <a:spLocks noGrp="1"/>
          </p:cNvSpPr>
          <p:nvPr>
            <p:ph type="sldNum" sz="quarter" idx="5"/>
          </p:nvPr>
        </p:nvSpPr>
        <p:spPr/>
        <p:txBody>
          <a:bodyPr/>
          <a:lstStyle/>
          <a:p>
            <a:fld id="{3BD24CC0-B61D-2E43-8DDA-867B81EBC8AC}" type="slidenum">
              <a:rPr lang="en-US" smtClean="0"/>
              <a:t>16</a:t>
            </a:fld>
            <a:endParaRPr lang="en-US"/>
          </a:p>
        </p:txBody>
      </p:sp>
    </p:spTree>
    <p:extLst>
      <p:ext uri="{BB962C8B-B14F-4D97-AF65-F5344CB8AC3E}">
        <p14:creationId xmlns:p14="http://schemas.microsoft.com/office/powerpoint/2010/main" val="111948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across specialties</a:t>
            </a:r>
          </a:p>
          <a:p>
            <a:endParaRPr lang="en-US" dirty="0"/>
          </a:p>
          <a:p>
            <a:r>
              <a:rPr lang="en-US" dirty="0"/>
              <a:t>As </a:t>
            </a:r>
            <a:r>
              <a:rPr lang="en-US" dirty="0" err="1"/>
              <a:t>paediatrics</a:t>
            </a:r>
            <a:r>
              <a:rPr lang="en-US" dirty="0"/>
              <a:t> we </a:t>
            </a:r>
            <a:r>
              <a:rPr lang="en-US" dirty="0" err="1"/>
              <a:t>reliy</a:t>
            </a:r>
            <a:r>
              <a:rPr lang="en-US" dirty="0"/>
              <a:t> of cross-</a:t>
            </a:r>
            <a:r>
              <a:rPr lang="en-US" dirty="0" err="1"/>
              <a:t>speciality</a:t>
            </a:r>
            <a:r>
              <a:rPr lang="en-US" dirty="0"/>
              <a:t> care</a:t>
            </a:r>
          </a:p>
          <a:p>
            <a:endParaRPr lang="en-US" dirty="0"/>
          </a:p>
          <a:p>
            <a:r>
              <a:rPr lang="en-US" dirty="0"/>
              <a:t>Improves our own working relationships with each other</a:t>
            </a:r>
          </a:p>
        </p:txBody>
      </p:sp>
      <p:sp>
        <p:nvSpPr>
          <p:cNvPr id="4" name="Slide Number Placeholder 3"/>
          <p:cNvSpPr>
            <a:spLocks noGrp="1"/>
          </p:cNvSpPr>
          <p:nvPr>
            <p:ph type="sldNum" sz="quarter" idx="5"/>
          </p:nvPr>
        </p:nvSpPr>
        <p:spPr/>
        <p:txBody>
          <a:bodyPr/>
          <a:lstStyle/>
          <a:p>
            <a:fld id="{3BD24CC0-B61D-2E43-8DDA-867B81EBC8AC}" type="slidenum">
              <a:rPr lang="en-US" smtClean="0"/>
              <a:t>17</a:t>
            </a:fld>
            <a:endParaRPr lang="en-US"/>
          </a:p>
        </p:txBody>
      </p:sp>
    </p:spTree>
    <p:extLst>
      <p:ext uri="{BB962C8B-B14F-4D97-AF65-F5344CB8AC3E}">
        <p14:creationId xmlns:p14="http://schemas.microsoft.com/office/powerpoint/2010/main" val="1422670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 talk about ‘Reponses’ and ‘changes to be made responses’</a:t>
            </a:r>
          </a:p>
          <a:p>
            <a:endParaRPr lang="en-US" dirty="0"/>
          </a:p>
          <a:p>
            <a:r>
              <a:rPr lang="en-US" dirty="0"/>
              <a:t>Respond and planning a change – they can respond – because we plan to make a change we then reply explain what changes made  - they reply again</a:t>
            </a:r>
          </a:p>
          <a:p>
            <a:r>
              <a:rPr lang="en-US" dirty="0"/>
              <a:t>Communication ongoing</a:t>
            </a:r>
          </a:p>
          <a:p>
            <a:endParaRPr lang="en-US" dirty="0"/>
          </a:p>
          <a:p>
            <a:r>
              <a:rPr lang="en-US" dirty="0"/>
              <a:t>Real time</a:t>
            </a:r>
          </a:p>
          <a:p>
            <a:endParaRPr lang="en-US" dirty="0"/>
          </a:p>
          <a:p>
            <a:r>
              <a:rPr lang="en-GB" sz="1200" b="0" i="0" u="none" strike="noStrike" kern="1200" dirty="0">
                <a:solidFill>
                  <a:schemeClr val="tx1"/>
                </a:solidFill>
                <a:effectLst/>
                <a:latin typeface="+mn-lt"/>
                <a:ea typeface="+mn-ea"/>
                <a:cs typeface="+mn-cs"/>
              </a:rPr>
              <a:t>emphasise that families keen to see and learn about what change is planned/has been achieved -repost demonstrates commitment</a:t>
            </a:r>
            <a:endParaRPr lang="en-US" dirty="0"/>
          </a:p>
        </p:txBody>
      </p:sp>
      <p:sp>
        <p:nvSpPr>
          <p:cNvPr id="4" name="Slide Number Placeholder 3"/>
          <p:cNvSpPr>
            <a:spLocks noGrp="1"/>
          </p:cNvSpPr>
          <p:nvPr>
            <p:ph type="sldNum" sz="quarter" idx="5"/>
          </p:nvPr>
        </p:nvSpPr>
        <p:spPr/>
        <p:txBody>
          <a:bodyPr/>
          <a:lstStyle/>
          <a:p>
            <a:fld id="{3BD24CC0-B61D-2E43-8DDA-867B81EBC8AC}" type="slidenum">
              <a:rPr lang="en-US" smtClean="0"/>
              <a:t>18</a:t>
            </a:fld>
            <a:endParaRPr lang="en-US"/>
          </a:p>
        </p:txBody>
      </p:sp>
    </p:spTree>
    <p:extLst>
      <p:ext uri="{BB962C8B-B14F-4D97-AF65-F5344CB8AC3E}">
        <p14:creationId xmlns:p14="http://schemas.microsoft.com/office/powerpoint/2010/main" val="2458603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feedback – mostly been with parents</a:t>
            </a:r>
          </a:p>
        </p:txBody>
      </p:sp>
      <p:sp>
        <p:nvSpPr>
          <p:cNvPr id="4" name="Slide Number Placeholder 3"/>
          <p:cNvSpPr>
            <a:spLocks noGrp="1"/>
          </p:cNvSpPr>
          <p:nvPr>
            <p:ph type="sldNum" sz="quarter" idx="5"/>
          </p:nvPr>
        </p:nvSpPr>
        <p:spPr/>
        <p:txBody>
          <a:bodyPr/>
          <a:lstStyle/>
          <a:p>
            <a:fld id="{3BD24CC0-B61D-2E43-8DDA-867B81EBC8AC}" type="slidenum">
              <a:rPr lang="en-US" smtClean="0"/>
              <a:t>19</a:t>
            </a:fld>
            <a:endParaRPr lang="en-US"/>
          </a:p>
        </p:txBody>
      </p:sp>
    </p:spTree>
    <p:extLst>
      <p:ext uri="{BB962C8B-B14F-4D97-AF65-F5344CB8AC3E}">
        <p14:creationId xmlns:p14="http://schemas.microsoft.com/office/powerpoint/2010/main" val="2844630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 has bought a wealth of positivity  </a:t>
            </a:r>
          </a:p>
          <a:p>
            <a:endParaRPr lang="en-US" dirty="0"/>
          </a:p>
          <a:p>
            <a:r>
              <a:rPr lang="en-US" dirty="0"/>
              <a:t>And positive changes</a:t>
            </a:r>
          </a:p>
          <a:p>
            <a:endParaRPr lang="en-US" dirty="0"/>
          </a:p>
          <a:p>
            <a:r>
              <a:rPr lang="en-US" dirty="0"/>
              <a:t>What is important to Paediatrics…..</a:t>
            </a:r>
          </a:p>
        </p:txBody>
      </p:sp>
      <p:sp>
        <p:nvSpPr>
          <p:cNvPr id="4" name="Slide Number Placeholder 3"/>
          <p:cNvSpPr>
            <a:spLocks noGrp="1"/>
          </p:cNvSpPr>
          <p:nvPr>
            <p:ph type="sldNum" sz="quarter" idx="5"/>
          </p:nvPr>
        </p:nvSpPr>
        <p:spPr/>
        <p:txBody>
          <a:bodyPr/>
          <a:lstStyle/>
          <a:p>
            <a:fld id="{3BD24CC0-B61D-2E43-8DDA-867B81EBC8AC}" type="slidenum">
              <a:rPr lang="en-US" smtClean="0"/>
              <a:t>20</a:t>
            </a:fld>
            <a:endParaRPr lang="en-US"/>
          </a:p>
        </p:txBody>
      </p:sp>
    </p:spTree>
    <p:extLst>
      <p:ext uri="{BB962C8B-B14F-4D97-AF65-F5344CB8AC3E}">
        <p14:creationId xmlns:p14="http://schemas.microsoft.com/office/powerpoint/2010/main" val="981058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accessibilities – time and place</a:t>
            </a:r>
          </a:p>
        </p:txBody>
      </p:sp>
      <p:sp>
        <p:nvSpPr>
          <p:cNvPr id="4" name="Slide Number Placeholder 3"/>
          <p:cNvSpPr>
            <a:spLocks noGrp="1"/>
          </p:cNvSpPr>
          <p:nvPr>
            <p:ph type="sldNum" sz="quarter" idx="5"/>
          </p:nvPr>
        </p:nvSpPr>
        <p:spPr/>
        <p:txBody>
          <a:bodyPr/>
          <a:lstStyle/>
          <a:p>
            <a:fld id="{3BD24CC0-B61D-2E43-8DDA-867B81EBC8AC}" type="slidenum">
              <a:rPr lang="en-US" smtClean="0"/>
              <a:t>21</a:t>
            </a:fld>
            <a:endParaRPr lang="en-US"/>
          </a:p>
        </p:txBody>
      </p:sp>
    </p:spTree>
    <p:extLst>
      <p:ext uri="{BB962C8B-B14F-4D97-AF65-F5344CB8AC3E}">
        <p14:creationId xmlns:p14="http://schemas.microsoft.com/office/powerpoint/2010/main" val="351524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timely</a:t>
            </a:r>
          </a:p>
          <a:p>
            <a:r>
              <a:rPr lang="en-US" dirty="0"/>
              <a:t>No opportunity to respond or improve on negative feedback</a:t>
            </a:r>
          </a:p>
        </p:txBody>
      </p:sp>
      <p:sp>
        <p:nvSpPr>
          <p:cNvPr id="4" name="Slide Number Placeholder 3"/>
          <p:cNvSpPr>
            <a:spLocks noGrp="1"/>
          </p:cNvSpPr>
          <p:nvPr>
            <p:ph type="sldNum" sz="quarter" idx="5"/>
          </p:nvPr>
        </p:nvSpPr>
        <p:spPr/>
        <p:txBody>
          <a:bodyPr/>
          <a:lstStyle/>
          <a:p>
            <a:fld id="{3BD24CC0-B61D-2E43-8DDA-867B81EBC8AC}" type="slidenum">
              <a:rPr lang="en-US" smtClean="0"/>
              <a:t>3</a:t>
            </a:fld>
            <a:endParaRPr lang="en-US"/>
          </a:p>
        </p:txBody>
      </p:sp>
    </p:spTree>
    <p:extLst>
      <p:ext uri="{BB962C8B-B14F-4D97-AF65-F5344CB8AC3E}">
        <p14:creationId xmlns:p14="http://schemas.microsoft.com/office/powerpoint/2010/main" val="146646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Raising and maintaining awareness within the department is hugely </a:t>
            </a:r>
            <a:r>
              <a:rPr lang="en-US" dirty="0" err="1"/>
              <a:t>improtament</a:t>
            </a:r>
            <a:r>
              <a:rPr lang="en-US" dirty="0"/>
              <a:t> </a:t>
            </a:r>
          </a:p>
          <a:p>
            <a:endParaRPr lang="en-US" dirty="0"/>
          </a:p>
          <a:p>
            <a:r>
              <a:rPr lang="en-US" dirty="0"/>
              <a:t>Feedback </a:t>
            </a:r>
            <a:r>
              <a:rPr lang="en-US" dirty="0" err="1"/>
              <a:t>responsed</a:t>
            </a:r>
            <a:r>
              <a:rPr lang="en-US" dirty="0"/>
              <a:t> emailed across department</a:t>
            </a:r>
          </a:p>
          <a:p>
            <a:endParaRPr lang="en-US" dirty="0"/>
          </a:p>
          <a:p>
            <a:r>
              <a:rPr lang="en-GB" sz="1200" b="0" i="0" u="none" strike="noStrike" kern="1200" dirty="0">
                <a:solidFill>
                  <a:schemeClr val="tx1"/>
                </a:solidFill>
                <a:effectLst/>
                <a:latin typeface="+mn-lt"/>
                <a:ea typeface="+mn-ea"/>
                <a:cs typeface="+mn-cs"/>
              </a:rPr>
              <a:t>add that we have included a specific section in dept and directorate governance under ‘patient feedback’ to include Care Opinion (used to only include friends and family) - </a:t>
            </a:r>
            <a:r>
              <a:rPr lang="en-GB" sz="1200" dirty="0"/>
              <a:t>sharing patient stories across directorate and with the Trust exec teams</a:t>
            </a:r>
            <a:endParaRPr lang="en-US" dirty="0"/>
          </a:p>
          <a:p>
            <a:endParaRPr lang="en-US" dirty="0"/>
          </a:p>
        </p:txBody>
      </p:sp>
      <p:sp>
        <p:nvSpPr>
          <p:cNvPr id="4" name="Slide Number Placeholder 3"/>
          <p:cNvSpPr>
            <a:spLocks noGrp="1"/>
          </p:cNvSpPr>
          <p:nvPr>
            <p:ph type="sldNum" sz="quarter" idx="5"/>
          </p:nvPr>
        </p:nvSpPr>
        <p:spPr/>
        <p:txBody>
          <a:bodyPr/>
          <a:lstStyle/>
          <a:p>
            <a:fld id="{3BD24CC0-B61D-2E43-8DDA-867B81EBC8AC}" type="slidenum">
              <a:rPr lang="en-US" smtClean="0"/>
              <a:t>22</a:t>
            </a:fld>
            <a:endParaRPr lang="en-US"/>
          </a:p>
        </p:txBody>
      </p:sp>
    </p:spTree>
    <p:extLst>
      <p:ext uri="{BB962C8B-B14F-4D97-AF65-F5344CB8AC3E}">
        <p14:creationId xmlns:p14="http://schemas.microsoft.com/office/powerpoint/2010/main" val="268863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 </a:t>
            </a:r>
            <a:r>
              <a:rPr lang="en-US" dirty="0" err="1"/>
              <a:t>covid</a:t>
            </a:r>
            <a:r>
              <a:rPr lang="en-US" dirty="0"/>
              <a:t>: used to promote parents attending hospital during the pandemic but use declined – patients and families and promotion from the staff</a:t>
            </a:r>
          </a:p>
          <a:p>
            <a:endParaRPr lang="en-US" dirty="0"/>
          </a:p>
          <a:p>
            <a:r>
              <a:rPr lang="en-US" dirty="0"/>
              <a:t>Decline in its use over time</a:t>
            </a:r>
          </a:p>
          <a:p>
            <a:endParaRPr lang="en-US" dirty="0"/>
          </a:p>
          <a:p>
            <a:r>
              <a:rPr lang="en-US" dirty="0"/>
              <a:t>Post COVID wanted to relaunch</a:t>
            </a:r>
          </a:p>
          <a:p>
            <a:r>
              <a:rPr lang="en-US" dirty="0"/>
              <a:t>Need to establish what were factors hat led o the decline and also the merits of CO as </a:t>
            </a:r>
            <a:r>
              <a:rPr lang="en-US" dirty="0" err="1"/>
              <a:t>perceptived</a:t>
            </a:r>
            <a:r>
              <a:rPr lang="en-US" dirty="0"/>
              <a:t> by our staff</a:t>
            </a:r>
          </a:p>
        </p:txBody>
      </p:sp>
      <p:sp>
        <p:nvSpPr>
          <p:cNvPr id="4" name="Slide Number Placeholder 3"/>
          <p:cNvSpPr>
            <a:spLocks noGrp="1"/>
          </p:cNvSpPr>
          <p:nvPr>
            <p:ph type="sldNum" sz="quarter" idx="5"/>
          </p:nvPr>
        </p:nvSpPr>
        <p:spPr/>
        <p:txBody>
          <a:bodyPr/>
          <a:lstStyle/>
          <a:p>
            <a:fld id="{3BD24CC0-B61D-2E43-8DDA-867B81EBC8AC}" type="slidenum">
              <a:rPr lang="en-US" smtClean="0"/>
              <a:t>23</a:t>
            </a:fld>
            <a:endParaRPr lang="en-US"/>
          </a:p>
        </p:txBody>
      </p:sp>
    </p:spTree>
    <p:extLst>
      <p:ext uri="{BB962C8B-B14F-4D97-AF65-F5344CB8AC3E}">
        <p14:creationId xmlns:p14="http://schemas.microsoft.com/office/powerpoint/2010/main" val="4233987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Gaps so far</a:t>
            </a:r>
          </a:p>
        </p:txBody>
      </p:sp>
      <p:sp>
        <p:nvSpPr>
          <p:cNvPr id="4" name="Slide Number Placeholder 3"/>
          <p:cNvSpPr>
            <a:spLocks noGrp="1"/>
          </p:cNvSpPr>
          <p:nvPr>
            <p:ph type="sldNum" sz="quarter" idx="5"/>
          </p:nvPr>
        </p:nvSpPr>
        <p:spPr/>
        <p:txBody>
          <a:bodyPr/>
          <a:lstStyle/>
          <a:p>
            <a:fld id="{3BD24CC0-B61D-2E43-8DDA-867B81EBC8AC}" type="slidenum">
              <a:rPr lang="en-US" smtClean="0"/>
              <a:t>24</a:t>
            </a:fld>
            <a:endParaRPr lang="en-US"/>
          </a:p>
        </p:txBody>
      </p:sp>
    </p:spTree>
    <p:extLst>
      <p:ext uri="{BB962C8B-B14F-4D97-AF65-F5344CB8AC3E}">
        <p14:creationId xmlns:p14="http://schemas.microsoft.com/office/powerpoint/2010/main" val="3377301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Volunteers – CO provide resources for training</a:t>
            </a:r>
          </a:p>
        </p:txBody>
      </p:sp>
      <p:sp>
        <p:nvSpPr>
          <p:cNvPr id="4" name="Slide Number Placeholder 3"/>
          <p:cNvSpPr>
            <a:spLocks noGrp="1"/>
          </p:cNvSpPr>
          <p:nvPr>
            <p:ph type="sldNum" sz="quarter" idx="5"/>
          </p:nvPr>
        </p:nvSpPr>
        <p:spPr/>
        <p:txBody>
          <a:bodyPr/>
          <a:lstStyle/>
          <a:p>
            <a:fld id="{3BD24CC0-B61D-2E43-8DDA-867B81EBC8AC}" type="slidenum">
              <a:rPr lang="en-US" smtClean="0"/>
              <a:t>25</a:t>
            </a:fld>
            <a:endParaRPr lang="en-US"/>
          </a:p>
        </p:txBody>
      </p:sp>
    </p:spTree>
    <p:extLst>
      <p:ext uri="{BB962C8B-B14F-4D97-AF65-F5344CB8AC3E}">
        <p14:creationId xmlns:p14="http://schemas.microsoft.com/office/powerpoint/2010/main" val="85895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Promotional strategies – removing the effort – keeping things simple  simple </a:t>
            </a:r>
          </a:p>
          <a:p>
            <a:endParaRPr lang="en-GB" dirty="0"/>
          </a:p>
          <a:p>
            <a:r>
              <a:rPr lang="en-GB" dirty="0"/>
              <a:t>Establish and maintain a culture of obtaining patient feedback. Need continual active engagement (leads etc)</a:t>
            </a:r>
          </a:p>
          <a:p>
            <a:endParaRPr lang="en-GB" dirty="0"/>
          </a:p>
          <a:p>
            <a:r>
              <a:rPr lang="en-GB" dirty="0" err="1"/>
              <a:t>Postive</a:t>
            </a:r>
            <a:r>
              <a:rPr lang="en-GB" dirty="0"/>
              <a:t> care – real time, able to respond maintain relationships or repair</a:t>
            </a:r>
          </a:p>
          <a:p>
            <a:endParaRPr lang="en-GB" dirty="0"/>
          </a:p>
          <a:p>
            <a:endParaRPr lang="en-GB" dirty="0"/>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How to establish and maintain a culture of obtaining patient feedback.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need to gain an insight into the perceptions and experiences of staff to understand the barriers needed to overcome prior to introducing any interventions</a:t>
            </a:r>
          </a:p>
          <a:p>
            <a:pPr lvl="0"/>
            <a:r>
              <a:rPr lang="en-GB" sz="1200" kern="1200" dirty="0">
                <a:solidFill>
                  <a:schemeClr val="tx1"/>
                </a:solidFill>
                <a:effectLst/>
                <a:latin typeface="+mn-lt"/>
                <a:ea typeface="+mn-ea"/>
                <a:cs typeface="+mn-cs"/>
              </a:rPr>
              <a:t>Named leads and volunteers to persistently drive interventions and awareness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Examples of promotional strategies used to increase patient feedback within a paediatric department, focusing upon feedback acquisition from children and young people</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What is important to patients and their families when admitted to a paediatric unit and how this is shared to make changes to improve patient care</a:t>
            </a:r>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3BD24CC0-B61D-2E43-8DDA-867B81EBC8AC}" type="slidenum">
              <a:rPr lang="en-US" smtClean="0"/>
              <a:t>26</a:t>
            </a:fld>
            <a:endParaRPr lang="en-US"/>
          </a:p>
        </p:txBody>
      </p:sp>
    </p:spTree>
    <p:extLst>
      <p:ext uri="{BB962C8B-B14F-4D97-AF65-F5344CB8AC3E}">
        <p14:creationId xmlns:p14="http://schemas.microsoft.com/office/powerpoint/2010/main" val="1098932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4CC0-B61D-2E43-8DDA-867B81EBC8AC}" type="slidenum">
              <a:rPr lang="en-US" smtClean="0"/>
              <a:t>27</a:t>
            </a:fld>
            <a:endParaRPr lang="en-US"/>
          </a:p>
        </p:txBody>
      </p:sp>
    </p:spTree>
    <p:extLst>
      <p:ext uri="{BB962C8B-B14F-4D97-AF65-F5344CB8AC3E}">
        <p14:creationId xmlns:p14="http://schemas.microsoft.com/office/powerpoint/2010/main" val="387415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 </a:t>
            </a:r>
            <a:r>
              <a:rPr lang="en-US" dirty="0" err="1"/>
              <a:t>covid</a:t>
            </a:r>
            <a:r>
              <a:rPr lang="en-US" dirty="0"/>
              <a:t>: used to promote parents attending hospital during the pandemic but use declined – patients and families and promotion from the staff</a:t>
            </a:r>
          </a:p>
          <a:p>
            <a:endParaRPr lang="en-US" dirty="0"/>
          </a:p>
          <a:p>
            <a:r>
              <a:rPr lang="en-US" dirty="0"/>
              <a:t>Decline in its use over time</a:t>
            </a:r>
          </a:p>
          <a:p>
            <a:endParaRPr lang="en-US" dirty="0"/>
          </a:p>
          <a:p>
            <a:r>
              <a:rPr lang="en-US" dirty="0"/>
              <a:t>Post COVID wanted to relaunch</a:t>
            </a:r>
          </a:p>
          <a:p>
            <a:r>
              <a:rPr lang="en-US" dirty="0"/>
              <a:t>Need to establish what were factors hat led o the decline and also the merits of CO as </a:t>
            </a:r>
            <a:r>
              <a:rPr lang="en-US" dirty="0" err="1"/>
              <a:t>perceptived</a:t>
            </a:r>
            <a:r>
              <a:rPr lang="en-US" dirty="0"/>
              <a:t> by our staff</a:t>
            </a:r>
          </a:p>
        </p:txBody>
      </p:sp>
      <p:sp>
        <p:nvSpPr>
          <p:cNvPr id="4" name="Slide Number Placeholder 3"/>
          <p:cNvSpPr>
            <a:spLocks noGrp="1"/>
          </p:cNvSpPr>
          <p:nvPr>
            <p:ph type="sldNum" sz="quarter" idx="5"/>
          </p:nvPr>
        </p:nvSpPr>
        <p:spPr/>
        <p:txBody>
          <a:bodyPr/>
          <a:lstStyle/>
          <a:p>
            <a:fld id="{3BD24CC0-B61D-2E43-8DDA-867B81EBC8AC}" type="slidenum">
              <a:rPr lang="en-US" smtClean="0"/>
              <a:t>4</a:t>
            </a:fld>
            <a:endParaRPr lang="en-US"/>
          </a:p>
        </p:txBody>
      </p:sp>
    </p:spTree>
    <p:extLst>
      <p:ext uri="{BB962C8B-B14F-4D97-AF65-F5344CB8AC3E}">
        <p14:creationId xmlns:p14="http://schemas.microsoft.com/office/powerpoint/2010/main" val="131126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created a survey – questionnaire with closed and open questions</a:t>
            </a:r>
          </a:p>
        </p:txBody>
      </p:sp>
      <p:sp>
        <p:nvSpPr>
          <p:cNvPr id="4" name="Slide Number Placeholder 3"/>
          <p:cNvSpPr>
            <a:spLocks noGrp="1"/>
          </p:cNvSpPr>
          <p:nvPr>
            <p:ph type="sldNum" sz="quarter" idx="5"/>
          </p:nvPr>
        </p:nvSpPr>
        <p:spPr/>
        <p:txBody>
          <a:bodyPr/>
          <a:lstStyle/>
          <a:p>
            <a:fld id="{3BD24CC0-B61D-2E43-8DDA-867B81EBC8AC}" type="slidenum">
              <a:rPr lang="en-US" smtClean="0"/>
              <a:t>5</a:t>
            </a:fld>
            <a:endParaRPr lang="en-US"/>
          </a:p>
        </p:txBody>
      </p:sp>
    </p:spTree>
    <p:extLst>
      <p:ext uri="{BB962C8B-B14F-4D97-AF65-F5344CB8AC3E}">
        <p14:creationId xmlns:p14="http://schemas.microsoft.com/office/powerpoint/2010/main" val="255432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4CC0-B61D-2E43-8DDA-867B81EBC8AC}" type="slidenum">
              <a:rPr lang="en-US" smtClean="0"/>
              <a:t>6</a:t>
            </a:fld>
            <a:endParaRPr lang="en-US"/>
          </a:p>
        </p:txBody>
      </p:sp>
    </p:spTree>
    <p:extLst>
      <p:ext uri="{BB962C8B-B14F-4D97-AF65-F5344CB8AC3E}">
        <p14:creationId xmlns:p14="http://schemas.microsoft.com/office/powerpoint/2010/main" val="176148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themes</a:t>
            </a:r>
          </a:p>
          <a:p>
            <a:endParaRPr lang="en-US" dirty="0"/>
          </a:p>
          <a:p>
            <a:r>
              <a:rPr lang="en-US" dirty="0"/>
              <a:t>Boosting staff morale  - happy and motivating </a:t>
            </a:r>
          </a:p>
          <a:p>
            <a:endParaRPr lang="en-US" dirty="0"/>
          </a:p>
          <a:p>
            <a:r>
              <a:rPr lang="en-US" dirty="0"/>
              <a:t>Creating change for improved care</a:t>
            </a:r>
          </a:p>
        </p:txBody>
      </p:sp>
      <p:sp>
        <p:nvSpPr>
          <p:cNvPr id="4" name="Slide Number Placeholder 3"/>
          <p:cNvSpPr>
            <a:spLocks noGrp="1"/>
          </p:cNvSpPr>
          <p:nvPr>
            <p:ph type="sldNum" sz="quarter" idx="5"/>
          </p:nvPr>
        </p:nvSpPr>
        <p:spPr/>
        <p:txBody>
          <a:bodyPr/>
          <a:lstStyle/>
          <a:p>
            <a:fld id="{3BD24CC0-B61D-2E43-8DDA-867B81EBC8AC}" type="slidenum">
              <a:rPr lang="en-US" smtClean="0"/>
              <a:t>7</a:t>
            </a:fld>
            <a:endParaRPr lang="en-US"/>
          </a:p>
        </p:txBody>
      </p:sp>
    </p:spTree>
    <p:extLst>
      <p:ext uri="{BB962C8B-B14F-4D97-AF65-F5344CB8AC3E}">
        <p14:creationId xmlns:p14="http://schemas.microsoft.com/office/powerpoint/2010/main" val="378417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Themes</a:t>
            </a:r>
          </a:p>
          <a:p>
            <a:endParaRPr lang="en-US" dirty="0"/>
          </a:p>
          <a:p>
            <a:r>
              <a:rPr lang="en-US" dirty="0"/>
              <a:t>Technology – the lack of ease to provide feedback</a:t>
            </a:r>
          </a:p>
          <a:p>
            <a:endParaRPr lang="en-US" dirty="0"/>
          </a:p>
          <a:p>
            <a:r>
              <a:rPr lang="en-US" dirty="0"/>
              <a:t>Limited time opportunities to provide feedback</a:t>
            </a:r>
          </a:p>
          <a:p>
            <a:endParaRPr lang="en-US" dirty="0"/>
          </a:p>
          <a:p>
            <a:r>
              <a:rPr lang="en-US" dirty="0"/>
              <a:t>Staff not feeling able to ask for feedback</a:t>
            </a:r>
          </a:p>
          <a:p>
            <a:endParaRPr lang="en-US" dirty="0"/>
          </a:p>
          <a:p>
            <a:endParaRPr lang="en-US" dirty="0"/>
          </a:p>
        </p:txBody>
      </p:sp>
      <p:sp>
        <p:nvSpPr>
          <p:cNvPr id="4" name="Slide Number Placeholder 3"/>
          <p:cNvSpPr>
            <a:spLocks noGrp="1"/>
          </p:cNvSpPr>
          <p:nvPr>
            <p:ph type="sldNum" sz="quarter" idx="5"/>
          </p:nvPr>
        </p:nvSpPr>
        <p:spPr/>
        <p:txBody>
          <a:bodyPr/>
          <a:lstStyle/>
          <a:p>
            <a:fld id="{3BD24CC0-B61D-2E43-8DDA-867B81EBC8AC}" type="slidenum">
              <a:rPr lang="en-US" smtClean="0"/>
              <a:t>8</a:t>
            </a:fld>
            <a:endParaRPr lang="en-US"/>
          </a:p>
        </p:txBody>
      </p:sp>
    </p:spTree>
    <p:extLst>
      <p:ext uri="{BB962C8B-B14F-4D97-AF65-F5344CB8AC3E}">
        <p14:creationId xmlns:p14="http://schemas.microsoft.com/office/powerpoint/2010/main" val="2090532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strategy to encompass:</a:t>
            </a:r>
          </a:p>
          <a:p>
            <a:endParaRPr lang="en-US" dirty="0"/>
          </a:p>
          <a:p>
            <a:r>
              <a:rPr lang="en-GB" sz="1200" kern="1200" dirty="0">
                <a:solidFill>
                  <a:schemeClr val="tx1"/>
                </a:solidFill>
                <a:effectLst/>
                <a:latin typeface="+mn-lt"/>
                <a:ea typeface="+mn-ea"/>
                <a:cs typeface="+mn-cs"/>
              </a:rPr>
              <a:t>Care Opinion has been implemented across several areas of the Paediatric department, specifically focusing upon the acute Paediatric services.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has been introduced into the Paediatric Admissions Unit (PAU). Here, Care Opinion captures the feedback from patients and families at the point of care delivery from the community and the Emergency department.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have also established Care Opinion within the High dependency unit (HDU) and the Paediatric wards, Acorn and Oak.  </a:t>
            </a:r>
          </a:p>
          <a:p>
            <a:r>
              <a:rPr lang="en-US" dirty="0"/>
              <a:t> </a:t>
            </a:r>
          </a:p>
          <a:p>
            <a:endParaRPr lang="en-US" dirty="0"/>
          </a:p>
          <a:p>
            <a:r>
              <a:rPr lang="en-US" dirty="0"/>
              <a:t>Increase accessibilities – time and place and point of reference / focus to explain  or highlight a feedback request  - removing the </a:t>
            </a:r>
            <a:r>
              <a:rPr lang="en-US" dirty="0" err="1"/>
              <a:t>akward</a:t>
            </a:r>
            <a:r>
              <a:rPr lang="en-US" dirty="0"/>
              <a:t> perception</a:t>
            </a:r>
          </a:p>
          <a:p>
            <a:endParaRPr lang="en-US" dirty="0"/>
          </a:p>
          <a:p>
            <a:r>
              <a:rPr lang="en-US" b="1" dirty="0"/>
              <a:t>Focus upon QR codes:</a:t>
            </a:r>
          </a:p>
          <a:p>
            <a:endParaRPr lang="en-US" dirty="0"/>
          </a:p>
          <a:p>
            <a:r>
              <a:rPr lang="en-US" dirty="0"/>
              <a:t>Increase accessibility – able to use anytime including at home</a:t>
            </a:r>
          </a:p>
          <a:p>
            <a:r>
              <a:rPr lang="en-US" dirty="0"/>
              <a:t>Access for all in all </a:t>
            </a:r>
            <a:r>
              <a:rPr lang="en-US" dirty="0" err="1"/>
              <a:t>circulstances</a:t>
            </a:r>
            <a:endParaRPr lang="en-US" dirty="0"/>
          </a:p>
          <a:p>
            <a:r>
              <a:rPr lang="en-US" dirty="0"/>
              <a:t>User friendly – manly come out of COVID</a:t>
            </a:r>
          </a:p>
          <a:p>
            <a:r>
              <a:rPr lang="en-US" dirty="0"/>
              <a:t>Reduced time consuming</a:t>
            </a:r>
          </a:p>
          <a:p>
            <a:endParaRPr lang="en-US" dirty="0"/>
          </a:p>
          <a:p>
            <a:endParaRPr lang="en-US" dirty="0"/>
          </a:p>
          <a:p>
            <a:r>
              <a:rPr lang="en-US" dirty="0"/>
              <a:t>CO themselves are a wealth of </a:t>
            </a:r>
            <a:r>
              <a:rPr lang="en-US" dirty="0" err="1"/>
              <a:t>resoures</a:t>
            </a:r>
            <a:r>
              <a:rPr lang="en-US" dirty="0"/>
              <a:t> and provide the QR codes for us and link them to each ward</a:t>
            </a:r>
          </a:p>
        </p:txBody>
      </p:sp>
      <p:sp>
        <p:nvSpPr>
          <p:cNvPr id="4" name="Slide Number Placeholder 3"/>
          <p:cNvSpPr>
            <a:spLocks noGrp="1"/>
          </p:cNvSpPr>
          <p:nvPr>
            <p:ph type="sldNum" sz="quarter" idx="5"/>
          </p:nvPr>
        </p:nvSpPr>
        <p:spPr/>
        <p:txBody>
          <a:bodyPr/>
          <a:lstStyle/>
          <a:p>
            <a:fld id="{3BD24CC0-B61D-2E43-8DDA-867B81EBC8AC}" type="slidenum">
              <a:rPr lang="en-US" smtClean="0"/>
              <a:t>9</a:t>
            </a:fld>
            <a:endParaRPr lang="en-US"/>
          </a:p>
        </p:txBody>
      </p:sp>
    </p:spTree>
    <p:extLst>
      <p:ext uri="{BB962C8B-B14F-4D97-AF65-F5344CB8AC3E}">
        <p14:creationId xmlns:p14="http://schemas.microsoft.com/office/powerpoint/2010/main" val="3747682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QR codes = accessibility and familiarity in use has increased during the PANDEMIC</a:t>
            </a:r>
          </a:p>
          <a:p>
            <a:endParaRPr lang="en-US" dirty="0"/>
          </a:p>
          <a:p>
            <a:r>
              <a:rPr lang="en-US" dirty="0"/>
              <a:t>PAU, HDU, Ward Cubicles, wash basins, entrances, exits, Shower rooms, play room</a:t>
            </a:r>
          </a:p>
          <a:p>
            <a:endParaRPr lang="en-US" dirty="0"/>
          </a:p>
          <a:p>
            <a:r>
              <a:rPr lang="en-US" dirty="0"/>
              <a:t>Have taken these to Medical photography for patient leaflets – graphic designer – and redesigned the posters</a:t>
            </a:r>
          </a:p>
        </p:txBody>
      </p:sp>
      <p:sp>
        <p:nvSpPr>
          <p:cNvPr id="4" name="Slide Number Placeholder 3"/>
          <p:cNvSpPr>
            <a:spLocks noGrp="1"/>
          </p:cNvSpPr>
          <p:nvPr>
            <p:ph type="sldNum" sz="quarter" idx="5"/>
          </p:nvPr>
        </p:nvSpPr>
        <p:spPr/>
        <p:txBody>
          <a:bodyPr/>
          <a:lstStyle/>
          <a:p>
            <a:fld id="{3BD24CC0-B61D-2E43-8DDA-867B81EBC8AC}" type="slidenum">
              <a:rPr lang="en-US" smtClean="0"/>
              <a:t>10</a:t>
            </a:fld>
            <a:endParaRPr lang="en-US"/>
          </a:p>
        </p:txBody>
      </p:sp>
    </p:spTree>
    <p:extLst>
      <p:ext uri="{BB962C8B-B14F-4D97-AF65-F5344CB8AC3E}">
        <p14:creationId xmlns:p14="http://schemas.microsoft.com/office/powerpoint/2010/main" val="3558080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11/18/22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11/18/22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11/18/22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AAC3CF-AE4A-084A-B4D6-95CD38F148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8802" y="693922"/>
            <a:ext cx="2506617" cy="987902"/>
          </a:xfrm>
          <a:prstGeom prst="rect">
            <a:avLst/>
          </a:prstGeom>
        </p:spPr>
      </p:pic>
      <p:sp>
        <p:nvSpPr>
          <p:cNvPr id="2" name="Title 1">
            <a:extLst>
              <a:ext uri="{FF2B5EF4-FFF2-40B4-BE49-F238E27FC236}">
                <a16:creationId xmlns:a16="http://schemas.microsoft.com/office/drawing/2014/main" id="{5AF8CEB2-3CF9-DF41-87A2-19F27EBD53DB}"/>
              </a:ext>
            </a:extLst>
          </p:cNvPr>
          <p:cNvSpPr>
            <a:spLocks noGrp="1"/>
          </p:cNvSpPr>
          <p:nvPr>
            <p:ph type="ctrTitle"/>
          </p:nvPr>
        </p:nvSpPr>
        <p:spPr>
          <a:xfrm>
            <a:off x="654704" y="2231925"/>
            <a:ext cx="10854812" cy="1737832"/>
          </a:xfrm>
        </p:spPr>
        <p:txBody>
          <a:bodyPr/>
          <a:lstStyle/>
          <a:p>
            <a:pPr algn="ctr">
              <a:lnSpc>
                <a:spcPct val="150000"/>
              </a:lnSpc>
            </a:pPr>
            <a:r>
              <a:rPr lang="en-US" sz="3400" b="1" dirty="0">
                <a:solidFill>
                  <a:schemeClr val="accent2"/>
                </a:solidFill>
                <a:latin typeface="Academy Engraved LET Plain:1.0" panose="02000000000000000000" pitchFamily="2" charset="0"/>
                <a:ea typeface="Verdana" panose="020B0604030504040204" pitchFamily="34" charset="0"/>
                <a:cs typeface="Verdana" panose="020B0604030504040204" pitchFamily="34" charset="0"/>
              </a:rPr>
              <a:t>‘Monkey needs your help’: </a:t>
            </a:r>
            <a:br>
              <a:rPr lang="en-US" sz="3400" b="1" dirty="0">
                <a:solidFill>
                  <a:schemeClr val="accent2"/>
                </a:solidFill>
                <a:latin typeface="Academy Engraved LET Plain:1.0" panose="02000000000000000000" pitchFamily="2" charset="0"/>
                <a:ea typeface="Verdana" panose="020B0604030504040204" pitchFamily="34" charset="0"/>
                <a:cs typeface="Verdana" panose="020B0604030504040204" pitchFamily="34" charset="0"/>
              </a:rPr>
            </a:br>
            <a:r>
              <a:rPr lang="en-US" sz="3400" b="1" dirty="0">
                <a:solidFill>
                  <a:schemeClr val="accent2"/>
                </a:solidFill>
                <a:latin typeface="Academy Engraved LET Plain:1.0" panose="02000000000000000000" pitchFamily="2" charset="0"/>
                <a:ea typeface="Verdana" panose="020B0604030504040204" pitchFamily="34" charset="0"/>
                <a:cs typeface="Verdana" panose="020B0604030504040204" pitchFamily="34" charset="0"/>
              </a:rPr>
              <a:t>How a Paediatric unit helped Monkey in his quest for Patient &amp; Family Feedback.  </a:t>
            </a:r>
            <a:endParaRPr lang="en-US" sz="3400" b="1" i="1" dirty="0">
              <a:solidFill>
                <a:schemeClr val="accent2"/>
              </a:solidFill>
              <a:latin typeface="Academy Engraved LET Plain:1.0" panose="02000000000000000000" pitchFamily="2" charset="0"/>
              <a:ea typeface="Verdana" panose="020B0604030504040204" pitchFamily="34" charset="0"/>
              <a:cs typeface="Verdana" panose="020B0604030504040204" pitchFamily="34" charset="0"/>
            </a:endParaRPr>
          </a:p>
        </p:txBody>
      </p:sp>
      <p:sp>
        <p:nvSpPr>
          <p:cNvPr id="4" name="Subtitle 3">
            <a:extLst>
              <a:ext uri="{FF2B5EF4-FFF2-40B4-BE49-F238E27FC236}">
                <a16:creationId xmlns:a16="http://schemas.microsoft.com/office/drawing/2014/main" id="{71570D2C-C203-DB41-B064-5E9A0328BF29}"/>
              </a:ext>
            </a:extLst>
          </p:cNvPr>
          <p:cNvSpPr>
            <a:spLocks noGrp="1"/>
          </p:cNvSpPr>
          <p:nvPr>
            <p:ph type="subTitle" idx="1"/>
          </p:nvPr>
        </p:nvSpPr>
        <p:spPr>
          <a:xfrm>
            <a:off x="2488948" y="4248436"/>
            <a:ext cx="7719227" cy="861420"/>
          </a:xfrm>
        </p:spPr>
        <p:txBody>
          <a:bodyPr/>
          <a:lstStyle/>
          <a:p>
            <a:r>
              <a:rPr lang="en-US" b="1" i="1" dirty="0">
                <a:solidFill>
                  <a:schemeClr val="accent2"/>
                </a:solidFill>
                <a:latin typeface="Academy Engraved LET Plain:1.0" panose="02000000000000000000" pitchFamily="2" charset="0"/>
                <a:ea typeface="Verdana" panose="020B0604030504040204" pitchFamily="34" charset="0"/>
                <a:cs typeface="Verdana" panose="020B0604030504040204" pitchFamily="34" charset="0"/>
              </a:rPr>
              <a:t>Sharing our story on the steps taken and its impact</a:t>
            </a:r>
            <a:endParaRPr lang="en-US" dirty="0"/>
          </a:p>
        </p:txBody>
      </p:sp>
      <p:sp>
        <p:nvSpPr>
          <p:cNvPr id="8" name="TextBox 7">
            <a:extLst>
              <a:ext uri="{FF2B5EF4-FFF2-40B4-BE49-F238E27FC236}">
                <a16:creationId xmlns:a16="http://schemas.microsoft.com/office/drawing/2014/main" id="{B136F02F-5572-274E-BF1D-89EC632B2EDC}"/>
              </a:ext>
            </a:extLst>
          </p:cNvPr>
          <p:cNvSpPr txBox="1"/>
          <p:nvPr/>
        </p:nvSpPr>
        <p:spPr>
          <a:xfrm>
            <a:off x="4828802" y="4793589"/>
            <a:ext cx="3902242" cy="276999"/>
          </a:xfrm>
          <a:prstGeom prst="rect">
            <a:avLst/>
          </a:prstGeom>
          <a:noFill/>
        </p:spPr>
        <p:txBody>
          <a:bodyPr wrap="square" rtlCol="0">
            <a:spAutoFit/>
          </a:bodyPr>
          <a:lstStyle/>
          <a:p>
            <a:r>
              <a:rPr lang="en-US" sz="1200" dirty="0">
                <a:solidFill>
                  <a:schemeClr val="bg1"/>
                </a:solidFill>
              </a:rPr>
              <a:t>Dr Holly Mincher &amp; Dr Gita Modgil</a:t>
            </a:r>
          </a:p>
        </p:txBody>
      </p:sp>
      <p:pic>
        <p:nvPicPr>
          <p:cNvPr id="9" name="Picture 8">
            <a:extLst>
              <a:ext uri="{FF2B5EF4-FFF2-40B4-BE49-F238E27FC236}">
                <a16:creationId xmlns:a16="http://schemas.microsoft.com/office/drawing/2014/main" id="{1119A817-A328-0F4F-8FFD-177D70D33E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1641" y="5149123"/>
            <a:ext cx="4666639" cy="1149419"/>
          </a:xfrm>
          <a:prstGeom prst="rect">
            <a:avLst/>
          </a:prstGeom>
        </p:spPr>
      </p:pic>
    </p:spTree>
    <p:extLst>
      <p:ext uri="{BB962C8B-B14F-4D97-AF65-F5344CB8AC3E}">
        <p14:creationId xmlns:p14="http://schemas.microsoft.com/office/powerpoint/2010/main" val="504389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CB3B-5C48-B74A-8C8C-AD624415013B}"/>
              </a:ext>
            </a:extLst>
          </p:cNvPr>
          <p:cNvSpPr>
            <a:spLocks noGrp="1"/>
          </p:cNvSpPr>
          <p:nvPr>
            <p:ph type="title"/>
          </p:nvPr>
        </p:nvSpPr>
        <p:spPr/>
        <p:txBody>
          <a:bodyPr/>
          <a:lstStyle/>
          <a:p>
            <a:r>
              <a:rPr lang="en-US" sz="3600" b="1" dirty="0"/>
              <a:t>Posters </a:t>
            </a:r>
          </a:p>
        </p:txBody>
      </p:sp>
      <p:pic>
        <p:nvPicPr>
          <p:cNvPr id="5" name="Picture 4">
            <a:extLst>
              <a:ext uri="{FF2B5EF4-FFF2-40B4-BE49-F238E27FC236}">
                <a16:creationId xmlns:a16="http://schemas.microsoft.com/office/drawing/2014/main" id="{09DA5A6D-B50E-EA49-9386-C6099D2A6B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3841" y="555001"/>
            <a:ext cx="4068270" cy="5876390"/>
          </a:xfrm>
          <a:prstGeom prst="rect">
            <a:avLst/>
          </a:prstGeom>
        </p:spPr>
      </p:pic>
      <p:pic>
        <p:nvPicPr>
          <p:cNvPr id="8" name="Picture 7">
            <a:extLst>
              <a:ext uri="{FF2B5EF4-FFF2-40B4-BE49-F238E27FC236}">
                <a16:creationId xmlns:a16="http://schemas.microsoft.com/office/drawing/2014/main" id="{0251E300-64CD-894A-A23F-AD72991406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15446" y="63818"/>
            <a:ext cx="863831" cy="1011862"/>
          </a:xfrm>
          <a:prstGeom prst="rect">
            <a:avLst/>
          </a:prstGeom>
        </p:spPr>
      </p:pic>
    </p:spTree>
    <p:extLst>
      <p:ext uri="{BB962C8B-B14F-4D97-AF65-F5344CB8AC3E}">
        <p14:creationId xmlns:p14="http://schemas.microsoft.com/office/powerpoint/2010/main" val="173820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821AF1-2713-0546-B483-584E16345F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6900" y="537006"/>
            <a:ext cx="1393302" cy="538675"/>
          </a:xfrm>
          <a:prstGeom prst="rect">
            <a:avLst/>
          </a:prstGeom>
        </p:spPr>
      </p:pic>
      <p:pic>
        <p:nvPicPr>
          <p:cNvPr id="9" name="Picture 8">
            <a:extLst>
              <a:ext uri="{FF2B5EF4-FFF2-40B4-BE49-F238E27FC236}">
                <a16:creationId xmlns:a16="http://schemas.microsoft.com/office/drawing/2014/main" id="{95B92C93-BC8A-654A-89B5-209B5CF6D7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1721" y="1340606"/>
            <a:ext cx="3607007" cy="5065110"/>
          </a:xfrm>
          <a:prstGeom prst="rect">
            <a:avLst/>
          </a:prstGeom>
        </p:spPr>
      </p:pic>
      <p:pic>
        <p:nvPicPr>
          <p:cNvPr id="10" name="Picture 9">
            <a:extLst>
              <a:ext uri="{FF2B5EF4-FFF2-40B4-BE49-F238E27FC236}">
                <a16:creationId xmlns:a16="http://schemas.microsoft.com/office/drawing/2014/main" id="{95B91E96-64A2-2C4B-B858-2CC4C138CF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6548" y="1340606"/>
            <a:ext cx="3565452" cy="5065110"/>
          </a:xfrm>
          <a:prstGeom prst="rect">
            <a:avLst/>
          </a:prstGeom>
        </p:spPr>
      </p:pic>
      <p:sp>
        <p:nvSpPr>
          <p:cNvPr id="11" name="TextBox 10">
            <a:extLst>
              <a:ext uri="{FF2B5EF4-FFF2-40B4-BE49-F238E27FC236}">
                <a16:creationId xmlns:a16="http://schemas.microsoft.com/office/drawing/2014/main" id="{C48A14FA-E3ED-5341-8662-123A453E4777}"/>
              </a:ext>
            </a:extLst>
          </p:cNvPr>
          <p:cNvSpPr txBox="1"/>
          <p:nvPr/>
        </p:nvSpPr>
        <p:spPr>
          <a:xfrm>
            <a:off x="780010" y="2198658"/>
            <a:ext cx="4896544" cy="1200329"/>
          </a:xfrm>
          <a:prstGeom prst="rect">
            <a:avLst/>
          </a:prstGeom>
          <a:noFill/>
        </p:spPr>
        <p:txBody>
          <a:bodyPr wrap="square" rtlCol="0">
            <a:spAutoFit/>
          </a:bodyPr>
          <a:lstStyle/>
          <a:p>
            <a:r>
              <a:rPr lang="en-US" sz="4000" b="1" dirty="0">
                <a:solidFill>
                  <a:schemeClr val="bg1"/>
                </a:solidFill>
              </a:rPr>
              <a:t>Patient Leaflets</a:t>
            </a:r>
          </a:p>
          <a:p>
            <a:r>
              <a:rPr lang="en-US" sz="1400" b="1" dirty="0">
                <a:solidFill>
                  <a:schemeClr val="bg1"/>
                </a:solidFill>
              </a:rPr>
              <a:t>By Donna Berridge, Medical Photography</a:t>
            </a:r>
          </a:p>
          <a:p>
            <a:endParaRPr lang="en-US" dirty="0"/>
          </a:p>
        </p:txBody>
      </p:sp>
    </p:spTree>
    <p:extLst>
      <p:ext uri="{BB962C8B-B14F-4D97-AF65-F5344CB8AC3E}">
        <p14:creationId xmlns:p14="http://schemas.microsoft.com/office/powerpoint/2010/main" val="1417434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821AF1-2713-0546-B483-584E16345F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6900" y="537006"/>
            <a:ext cx="1393302" cy="538675"/>
          </a:xfrm>
          <a:prstGeom prst="rect">
            <a:avLst/>
          </a:prstGeom>
        </p:spPr>
      </p:pic>
      <p:sp>
        <p:nvSpPr>
          <p:cNvPr id="11" name="TextBox 10">
            <a:extLst>
              <a:ext uri="{FF2B5EF4-FFF2-40B4-BE49-F238E27FC236}">
                <a16:creationId xmlns:a16="http://schemas.microsoft.com/office/drawing/2014/main" id="{C48A14FA-E3ED-5341-8662-123A453E4777}"/>
              </a:ext>
            </a:extLst>
          </p:cNvPr>
          <p:cNvSpPr txBox="1"/>
          <p:nvPr/>
        </p:nvSpPr>
        <p:spPr>
          <a:xfrm>
            <a:off x="780010" y="2198658"/>
            <a:ext cx="4896544" cy="984885"/>
          </a:xfrm>
          <a:prstGeom prst="rect">
            <a:avLst/>
          </a:prstGeom>
          <a:noFill/>
        </p:spPr>
        <p:txBody>
          <a:bodyPr wrap="square" rtlCol="0">
            <a:spAutoFit/>
          </a:bodyPr>
          <a:lstStyle/>
          <a:p>
            <a:r>
              <a:rPr lang="en-US" sz="4000" b="1" dirty="0">
                <a:solidFill>
                  <a:schemeClr val="bg1"/>
                </a:solidFill>
              </a:rPr>
              <a:t>Patient Leaflets</a:t>
            </a:r>
          </a:p>
          <a:p>
            <a:endParaRPr lang="en-US" dirty="0"/>
          </a:p>
        </p:txBody>
      </p:sp>
      <p:pic>
        <p:nvPicPr>
          <p:cNvPr id="8" name="Picture 7">
            <a:extLst>
              <a:ext uri="{FF2B5EF4-FFF2-40B4-BE49-F238E27FC236}">
                <a16:creationId xmlns:a16="http://schemas.microsoft.com/office/drawing/2014/main" id="{95678464-58D2-3C45-A521-4B44594CD8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825454">
            <a:off x="6325115" y="2292146"/>
            <a:ext cx="2550960" cy="2313293"/>
          </a:xfrm>
          <a:prstGeom prst="rect">
            <a:avLst/>
          </a:prstGeom>
          <a:ln w="15875">
            <a:solidFill>
              <a:schemeClr val="tx1"/>
            </a:solidFill>
          </a:ln>
        </p:spPr>
      </p:pic>
      <p:pic>
        <p:nvPicPr>
          <p:cNvPr id="12" name="Picture 11">
            <a:extLst>
              <a:ext uri="{FF2B5EF4-FFF2-40B4-BE49-F238E27FC236}">
                <a16:creationId xmlns:a16="http://schemas.microsoft.com/office/drawing/2014/main" id="{74F2C9A9-2A10-0C4A-A6AA-56DD47221E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01544">
            <a:off x="5969009" y="2652573"/>
            <a:ext cx="2550960" cy="2313293"/>
          </a:xfrm>
          <a:prstGeom prst="rect">
            <a:avLst/>
          </a:prstGeom>
          <a:ln w="15875">
            <a:solidFill>
              <a:schemeClr val="tx1"/>
            </a:solidFill>
          </a:ln>
        </p:spPr>
      </p:pic>
      <p:pic>
        <p:nvPicPr>
          <p:cNvPr id="13" name="Picture 12">
            <a:extLst>
              <a:ext uri="{FF2B5EF4-FFF2-40B4-BE49-F238E27FC236}">
                <a16:creationId xmlns:a16="http://schemas.microsoft.com/office/drawing/2014/main" id="{0D5EC82B-FA84-4B45-8589-CDD5F253AE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815794">
            <a:off x="6314218" y="2626886"/>
            <a:ext cx="2550960" cy="2313293"/>
          </a:xfrm>
          <a:prstGeom prst="rect">
            <a:avLst/>
          </a:prstGeom>
          <a:ln w="15875">
            <a:solidFill>
              <a:schemeClr val="tx1"/>
            </a:solidFill>
          </a:ln>
        </p:spPr>
      </p:pic>
      <p:pic>
        <p:nvPicPr>
          <p:cNvPr id="14" name="Picture 13">
            <a:extLst>
              <a:ext uri="{FF2B5EF4-FFF2-40B4-BE49-F238E27FC236}">
                <a16:creationId xmlns:a16="http://schemas.microsoft.com/office/drawing/2014/main" id="{6F59768E-64A2-674C-862D-B55AD06DF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225332">
            <a:off x="6335947" y="2844980"/>
            <a:ext cx="2550960" cy="2313293"/>
          </a:xfrm>
          <a:prstGeom prst="rect">
            <a:avLst/>
          </a:prstGeom>
          <a:ln w="15875">
            <a:solidFill>
              <a:schemeClr val="tx1"/>
            </a:solidFill>
          </a:ln>
        </p:spPr>
      </p:pic>
      <p:pic>
        <p:nvPicPr>
          <p:cNvPr id="15" name="Picture 14">
            <a:extLst>
              <a:ext uri="{FF2B5EF4-FFF2-40B4-BE49-F238E27FC236}">
                <a16:creationId xmlns:a16="http://schemas.microsoft.com/office/drawing/2014/main" id="{243ED09B-E6A1-2946-9C8F-CE49C438CC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567835">
            <a:off x="6447525" y="2905445"/>
            <a:ext cx="2550960" cy="2313293"/>
          </a:xfrm>
          <a:prstGeom prst="rect">
            <a:avLst/>
          </a:prstGeom>
          <a:ln w="15875">
            <a:solidFill>
              <a:schemeClr val="tx1"/>
            </a:solidFill>
          </a:ln>
        </p:spPr>
      </p:pic>
      <p:pic>
        <p:nvPicPr>
          <p:cNvPr id="16" name="Picture 15">
            <a:extLst>
              <a:ext uri="{FF2B5EF4-FFF2-40B4-BE49-F238E27FC236}">
                <a16:creationId xmlns:a16="http://schemas.microsoft.com/office/drawing/2014/main" id="{A9213186-B640-4C4A-A0CC-09FACBCD1E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53552">
            <a:off x="6562592" y="3112236"/>
            <a:ext cx="2550960" cy="2313293"/>
          </a:xfrm>
          <a:prstGeom prst="rect">
            <a:avLst/>
          </a:prstGeom>
          <a:ln w="15875">
            <a:solidFill>
              <a:schemeClr val="tx1"/>
            </a:solidFill>
          </a:ln>
        </p:spPr>
      </p:pic>
      <p:pic>
        <p:nvPicPr>
          <p:cNvPr id="17" name="Picture 16">
            <a:extLst>
              <a:ext uri="{FF2B5EF4-FFF2-40B4-BE49-F238E27FC236}">
                <a16:creationId xmlns:a16="http://schemas.microsoft.com/office/drawing/2014/main" id="{D7C82284-79E0-E34C-951E-88324F1586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75390">
            <a:off x="6511345" y="3148803"/>
            <a:ext cx="2550960" cy="2313293"/>
          </a:xfrm>
          <a:prstGeom prst="rect">
            <a:avLst/>
          </a:prstGeom>
          <a:ln w="15875">
            <a:solidFill>
              <a:schemeClr val="tx1"/>
            </a:solidFill>
          </a:ln>
        </p:spPr>
      </p:pic>
      <p:pic>
        <p:nvPicPr>
          <p:cNvPr id="18" name="Picture 17">
            <a:extLst>
              <a:ext uri="{FF2B5EF4-FFF2-40B4-BE49-F238E27FC236}">
                <a16:creationId xmlns:a16="http://schemas.microsoft.com/office/drawing/2014/main" id="{2F538829-0116-634E-83E3-EA402DAB01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52063">
            <a:off x="6750181" y="3205228"/>
            <a:ext cx="2550960" cy="2313293"/>
          </a:xfrm>
          <a:prstGeom prst="rect">
            <a:avLst/>
          </a:prstGeom>
          <a:ln w="15875">
            <a:solidFill>
              <a:schemeClr val="tx1"/>
            </a:solidFill>
          </a:ln>
        </p:spPr>
      </p:pic>
    </p:spTree>
    <p:extLst>
      <p:ext uri="{BB962C8B-B14F-4D97-AF65-F5344CB8AC3E}">
        <p14:creationId xmlns:p14="http://schemas.microsoft.com/office/powerpoint/2010/main" val="19435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AF1B4AC-5F05-5941-97A0-2B6F123C6262}"/>
              </a:ext>
            </a:extLst>
          </p:cNvPr>
          <p:cNvSpPr txBox="1"/>
          <p:nvPr/>
        </p:nvSpPr>
        <p:spPr>
          <a:xfrm>
            <a:off x="669820" y="2617839"/>
            <a:ext cx="3931677" cy="2062103"/>
          </a:xfrm>
          <a:prstGeom prst="rect">
            <a:avLst/>
          </a:prstGeom>
          <a:noFill/>
        </p:spPr>
        <p:txBody>
          <a:bodyPr wrap="square" rtlCol="0">
            <a:spAutoFit/>
          </a:bodyPr>
          <a:lstStyle/>
          <a:p>
            <a:r>
              <a:rPr lang="en-US" sz="3200" b="1" dirty="0">
                <a:solidFill>
                  <a:schemeClr val="bg1"/>
                </a:solidFill>
              </a:rPr>
              <a:t>Discharge </a:t>
            </a:r>
          </a:p>
          <a:p>
            <a:r>
              <a:rPr lang="en-US" sz="3200" b="1" dirty="0">
                <a:solidFill>
                  <a:schemeClr val="bg1"/>
                </a:solidFill>
              </a:rPr>
              <a:t>Summary </a:t>
            </a:r>
          </a:p>
          <a:p>
            <a:r>
              <a:rPr lang="en-US" sz="3200" b="1" dirty="0">
                <a:solidFill>
                  <a:schemeClr val="bg1"/>
                </a:solidFill>
              </a:rPr>
              <a:t>Footnotes</a:t>
            </a:r>
          </a:p>
          <a:p>
            <a:pPr algn="ctr"/>
            <a:endParaRPr lang="en-US" sz="3200" dirty="0"/>
          </a:p>
        </p:txBody>
      </p:sp>
      <p:pic>
        <p:nvPicPr>
          <p:cNvPr id="3" name="Picture 2">
            <a:extLst>
              <a:ext uri="{FF2B5EF4-FFF2-40B4-BE49-F238E27FC236}">
                <a16:creationId xmlns:a16="http://schemas.microsoft.com/office/drawing/2014/main" id="{757D0B51-B1D1-CA49-BD48-3A27F16506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94342" y="1708887"/>
            <a:ext cx="4526166" cy="3957662"/>
          </a:xfrm>
          <a:prstGeom prst="rect">
            <a:avLst/>
          </a:prstGeom>
        </p:spPr>
      </p:pic>
      <p:pic>
        <p:nvPicPr>
          <p:cNvPr id="7" name="Picture 6">
            <a:extLst>
              <a:ext uri="{FF2B5EF4-FFF2-40B4-BE49-F238E27FC236}">
                <a16:creationId xmlns:a16="http://schemas.microsoft.com/office/drawing/2014/main" id="{BFA528D3-472E-E347-9B7B-C258935021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6900" y="537006"/>
            <a:ext cx="1393302" cy="538675"/>
          </a:xfrm>
          <a:prstGeom prst="rect">
            <a:avLst/>
          </a:prstGeom>
        </p:spPr>
      </p:pic>
    </p:spTree>
    <p:extLst>
      <p:ext uri="{BB962C8B-B14F-4D97-AF65-F5344CB8AC3E}">
        <p14:creationId xmlns:p14="http://schemas.microsoft.com/office/powerpoint/2010/main" val="277031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251E2D2-9101-3445-91C0-69ECFE1EBC76}"/>
              </a:ext>
            </a:extLst>
          </p:cNvPr>
          <p:cNvSpPr>
            <a:spLocks noGrp="1"/>
          </p:cNvSpPr>
          <p:nvPr>
            <p:ph sz="half" idx="2"/>
          </p:nvPr>
        </p:nvSpPr>
        <p:spPr>
          <a:xfrm>
            <a:off x="957890" y="3616222"/>
            <a:ext cx="10280381" cy="670643"/>
          </a:xfrm>
        </p:spPr>
        <p:txBody>
          <a:bodyPr>
            <a:noAutofit/>
          </a:bodyPr>
          <a:lstStyle/>
          <a:p>
            <a:pPr marL="0" indent="0">
              <a:buNone/>
            </a:pPr>
            <a:r>
              <a:rPr lang="en-US" sz="2800" b="1" dirty="0"/>
              <a:t>Step 3:  Sharing Excellence, positivity and learning</a:t>
            </a:r>
            <a:endParaRPr lang="en-US" sz="2800" b="1" i="1" dirty="0"/>
          </a:p>
          <a:p>
            <a:pPr marL="0" indent="0" algn="ctr">
              <a:buNone/>
            </a:pPr>
            <a:endParaRPr lang="en-US" sz="2800" b="1" dirty="0"/>
          </a:p>
          <a:p>
            <a:pPr marL="457200" lvl="1" indent="0" algn="ctr">
              <a:buNone/>
            </a:pPr>
            <a:endParaRPr lang="en-US" sz="2800" dirty="0"/>
          </a:p>
          <a:p>
            <a:pPr algn="ctr"/>
            <a:endParaRPr lang="en-US" sz="2800" dirty="0"/>
          </a:p>
          <a:p>
            <a:pPr algn="ctr"/>
            <a:endParaRPr lang="en-US" sz="2800" dirty="0"/>
          </a:p>
        </p:txBody>
      </p:sp>
      <p:sp>
        <p:nvSpPr>
          <p:cNvPr id="8" name="Rectangle 7">
            <a:extLst>
              <a:ext uri="{FF2B5EF4-FFF2-40B4-BE49-F238E27FC236}">
                <a16:creationId xmlns:a16="http://schemas.microsoft.com/office/drawing/2014/main" id="{F9186357-388E-7740-A080-C4FAEF2AD4EF}"/>
              </a:ext>
            </a:extLst>
          </p:cNvPr>
          <p:cNvSpPr/>
          <p:nvPr/>
        </p:nvSpPr>
        <p:spPr>
          <a:xfrm>
            <a:off x="611550" y="896714"/>
            <a:ext cx="9182322" cy="553998"/>
          </a:xfrm>
          <a:prstGeom prst="rect">
            <a:avLst/>
          </a:prstGeom>
        </p:spPr>
        <p:txBody>
          <a:bodyPr wrap="none">
            <a:spAutoFit/>
          </a:bodyPr>
          <a:lstStyle/>
          <a:p>
            <a:r>
              <a:rPr lang="en-US" sz="3000" b="1" dirty="0">
                <a:solidFill>
                  <a:schemeClr val="bg1"/>
                </a:solidFill>
              </a:rPr>
              <a:t>Care Opinion within our Department - Feedback</a:t>
            </a:r>
          </a:p>
        </p:txBody>
      </p:sp>
      <p:pic>
        <p:nvPicPr>
          <p:cNvPr id="6" name="Picture 5">
            <a:extLst>
              <a:ext uri="{FF2B5EF4-FFF2-40B4-BE49-F238E27FC236}">
                <a16:creationId xmlns:a16="http://schemas.microsoft.com/office/drawing/2014/main" id="{06F1A269-105A-D147-8156-FDBF6CAA24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5446" y="63818"/>
            <a:ext cx="863831" cy="1011862"/>
          </a:xfrm>
          <a:prstGeom prst="rect">
            <a:avLst/>
          </a:prstGeom>
        </p:spPr>
      </p:pic>
    </p:spTree>
    <p:extLst>
      <p:ext uri="{BB962C8B-B14F-4D97-AF65-F5344CB8AC3E}">
        <p14:creationId xmlns:p14="http://schemas.microsoft.com/office/powerpoint/2010/main" val="175344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9118-62F8-BD45-AF1E-AFE65659CA25}"/>
              </a:ext>
            </a:extLst>
          </p:cNvPr>
          <p:cNvSpPr>
            <a:spLocks noGrp="1"/>
          </p:cNvSpPr>
          <p:nvPr>
            <p:ph type="title"/>
          </p:nvPr>
        </p:nvSpPr>
        <p:spPr>
          <a:xfrm>
            <a:off x="856376" y="1985866"/>
            <a:ext cx="2793158" cy="1600200"/>
          </a:xfrm>
        </p:spPr>
        <p:txBody>
          <a:bodyPr/>
          <a:lstStyle/>
          <a:p>
            <a:r>
              <a:rPr lang="en-US" sz="3200" b="1" dirty="0"/>
              <a:t>Feedback responses</a:t>
            </a:r>
          </a:p>
        </p:txBody>
      </p:sp>
      <p:sp>
        <p:nvSpPr>
          <p:cNvPr id="3" name="Content Placeholder 2">
            <a:extLst>
              <a:ext uri="{FF2B5EF4-FFF2-40B4-BE49-F238E27FC236}">
                <a16:creationId xmlns:a16="http://schemas.microsoft.com/office/drawing/2014/main" id="{DBEFADA2-CB74-4741-A0D4-68F2E3240E0E}"/>
              </a:ext>
            </a:extLst>
          </p:cNvPr>
          <p:cNvSpPr>
            <a:spLocks noGrp="1"/>
          </p:cNvSpPr>
          <p:nvPr>
            <p:ph idx="1"/>
          </p:nvPr>
        </p:nvSpPr>
        <p:spPr>
          <a:xfrm>
            <a:off x="5781145" y="1026367"/>
            <a:ext cx="5751491" cy="4993433"/>
          </a:xfrm>
        </p:spPr>
        <p:txBody>
          <a:bodyPr>
            <a:normAutofit/>
          </a:bodyPr>
          <a:lstStyle/>
          <a:p>
            <a:pPr marL="0" indent="0">
              <a:buNone/>
            </a:pPr>
            <a:r>
              <a:rPr lang="en-US" sz="2800" dirty="0"/>
              <a:t>Uplift:</a:t>
            </a:r>
          </a:p>
          <a:p>
            <a:pPr marL="0" indent="0">
              <a:buNone/>
            </a:pPr>
            <a:endParaRPr lang="en-US" sz="2800" dirty="0"/>
          </a:p>
          <a:p>
            <a:r>
              <a:rPr lang="en-US" sz="2800" dirty="0"/>
              <a:t>1-2 weekly </a:t>
            </a:r>
          </a:p>
          <a:p>
            <a:pPr marL="0" indent="0">
              <a:buNone/>
            </a:pPr>
            <a:endParaRPr lang="en-US" sz="2800" dirty="0"/>
          </a:p>
          <a:p>
            <a:pPr marL="0" indent="0">
              <a:buNone/>
            </a:pPr>
            <a:r>
              <a:rPr lang="en-US" sz="2800" dirty="0"/>
              <a:t>from </a:t>
            </a:r>
          </a:p>
          <a:p>
            <a:pPr marL="0" indent="0">
              <a:buNone/>
            </a:pPr>
            <a:endParaRPr lang="en-US" sz="2800" dirty="0"/>
          </a:p>
          <a:p>
            <a:r>
              <a:rPr lang="en-US" sz="2800" dirty="0"/>
              <a:t>1 every 3 months!</a:t>
            </a:r>
          </a:p>
        </p:txBody>
      </p:sp>
    </p:spTree>
    <p:extLst>
      <p:ext uri="{BB962C8B-B14F-4D97-AF65-F5344CB8AC3E}">
        <p14:creationId xmlns:p14="http://schemas.microsoft.com/office/powerpoint/2010/main" val="110767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D0A9-4D9B-DC40-BD69-8B8C39253D42}"/>
              </a:ext>
            </a:extLst>
          </p:cNvPr>
          <p:cNvSpPr>
            <a:spLocks noGrp="1"/>
          </p:cNvSpPr>
          <p:nvPr>
            <p:ph type="title"/>
          </p:nvPr>
        </p:nvSpPr>
        <p:spPr>
          <a:xfrm>
            <a:off x="611641" y="604838"/>
            <a:ext cx="8761413" cy="706964"/>
          </a:xfrm>
        </p:spPr>
        <p:txBody>
          <a:bodyPr/>
          <a:lstStyle/>
          <a:p>
            <a:r>
              <a:rPr lang="en-US" sz="3000" b="1" dirty="0"/>
              <a:t>Care Opinion in our Department - Feedback</a:t>
            </a:r>
          </a:p>
        </p:txBody>
      </p:sp>
      <p:pic>
        <p:nvPicPr>
          <p:cNvPr id="18" name="Picture 17">
            <a:extLst>
              <a:ext uri="{FF2B5EF4-FFF2-40B4-BE49-F238E27FC236}">
                <a16:creationId xmlns:a16="http://schemas.microsoft.com/office/drawing/2014/main" id="{8F1A16FB-91E5-B243-9348-A3647EC600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6900" y="537006"/>
            <a:ext cx="1393302" cy="538675"/>
          </a:xfrm>
          <a:prstGeom prst="rect">
            <a:avLst/>
          </a:prstGeom>
        </p:spPr>
      </p:pic>
      <p:sp>
        <p:nvSpPr>
          <p:cNvPr id="8" name="Rectangle 7">
            <a:extLst>
              <a:ext uri="{FF2B5EF4-FFF2-40B4-BE49-F238E27FC236}">
                <a16:creationId xmlns:a16="http://schemas.microsoft.com/office/drawing/2014/main" id="{266670CF-1365-1142-90E5-B32D7A1D3DE4}"/>
              </a:ext>
            </a:extLst>
          </p:cNvPr>
          <p:cNvSpPr/>
          <p:nvPr/>
        </p:nvSpPr>
        <p:spPr>
          <a:xfrm>
            <a:off x="3570707" y="1533225"/>
            <a:ext cx="4987263" cy="369332"/>
          </a:xfrm>
          <a:prstGeom prst="rect">
            <a:avLst/>
          </a:prstGeom>
        </p:spPr>
        <p:txBody>
          <a:bodyPr wrap="none">
            <a:spAutoFit/>
          </a:bodyPr>
          <a:lstStyle/>
          <a:p>
            <a:r>
              <a:rPr lang="en-US" b="1" i="1" dirty="0">
                <a:solidFill>
                  <a:schemeClr val="bg1"/>
                </a:solidFill>
              </a:rPr>
              <a:t>Sharing Excellence, Positivity and Learning </a:t>
            </a:r>
            <a:endParaRPr lang="en-US" dirty="0">
              <a:solidFill>
                <a:schemeClr val="bg1"/>
              </a:solidFill>
            </a:endParaRPr>
          </a:p>
        </p:txBody>
      </p:sp>
      <p:sp>
        <p:nvSpPr>
          <p:cNvPr id="15" name="TextBox 14">
            <a:extLst>
              <a:ext uri="{FF2B5EF4-FFF2-40B4-BE49-F238E27FC236}">
                <a16:creationId xmlns:a16="http://schemas.microsoft.com/office/drawing/2014/main" id="{EAF0ECD8-E3E0-DA44-BD5B-E2102EB3B3FD}"/>
              </a:ext>
            </a:extLst>
          </p:cNvPr>
          <p:cNvSpPr txBox="1"/>
          <p:nvPr/>
        </p:nvSpPr>
        <p:spPr>
          <a:xfrm>
            <a:off x="391624" y="2123980"/>
            <a:ext cx="11098578" cy="5109091"/>
          </a:xfrm>
          <a:prstGeom prst="rect">
            <a:avLst/>
          </a:prstGeom>
          <a:noFill/>
        </p:spPr>
        <p:txBody>
          <a:bodyPr wrap="square" rtlCol="0">
            <a:spAutoFit/>
          </a:bodyPr>
          <a:lstStyle/>
          <a:p>
            <a:r>
              <a:rPr lang="en-GB" sz="1700" b="1" dirty="0"/>
              <a:t>Paediatric Team</a:t>
            </a:r>
          </a:p>
          <a:p>
            <a:endParaRPr lang="en-GB" sz="1700" b="1" dirty="0"/>
          </a:p>
          <a:p>
            <a:r>
              <a:rPr lang="en-GB" sz="1700" b="1" dirty="0"/>
              <a:t>Dr Sam, Caroline, Paula and all our Nursing </a:t>
            </a:r>
          </a:p>
          <a:p>
            <a:r>
              <a:rPr lang="en-GB" sz="1700" b="1" dirty="0"/>
              <a:t>and HCA team</a:t>
            </a:r>
          </a:p>
          <a:p>
            <a:r>
              <a:rPr lang="en-GB" sz="1500" b="1" dirty="0"/>
              <a:t> </a:t>
            </a:r>
          </a:p>
          <a:p>
            <a:r>
              <a:rPr lang="en-GB" sz="1400" dirty="0"/>
              <a:t>“Our son was admitted with suspected sepsis via A&amp;E. We were   promptly moved to the PAU awaiting assessment. Although we felt this time was being managed slowly; when we raised our concerns that our son wasn’t improving &amp; time was lapsing the doctors were quick to act. </a:t>
            </a:r>
          </a:p>
          <a:p>
            <a:r>
              <a:rPr lang="en-GB" sz="1400" dirty="0"/>
              <a:t>             </a:t>
            </a:r>
          </a:p>
          <a:p>
            <a:r>
              <a:rPr lang="en-GB" sz="1400" dirty="0"/>
              <a:t>Evening doctors arrived &amp; </a:t>
            </a:r>
            <a:r>
              <a:rPr lang="en-GB" sz="1400" b="1" dirty="0"/>
              <a:t>we were immediately reassured by Dr Sam</a:t>
            </a:r>
            <a:r>
              <a:rPr lang="en-GB" sz="1400" dirty="0"/>
              <a:t>. </a:t>
            </a:r>
            <a:r>
              <a:rPr lang="en-GB" sz="1400" b="1" dirty="0"/>
              <a:t>His approach, his duty of </a:t>
            </a:r>
            <a:r>
              <a:rPr lang="en-GB" sz="1400" dirty="0"/>
              <a:t>the he implemented </a:t>
            </a:r>
            <a:r>
              <a:rPr lang="en-GB" sz="1400" b="1" dirty="0"/>
              <a:t>felt really reassuring in response to our concerns</a:t>
            </a:r>
            <a:r>
              <a:rPr lang="en-GB" sz="1400" dirty="0"/>
              <a:t>. During these initial assessments Dr Sam made some very quick decisions to treat his worsening condition promptly. </a:t>
            </a:r>
            <a:r>
              <a:rPr lang="en-GB" sz="1400" b="1" dirty="0"/>
              <a:t>We were then cared for so attentively by staff nurse Caroline </a:t>
            </a:r>
            <a:r>
              <a:rPr lang="en-GB" sz="1400" dirty="0"/>
              <a:t>in the HDU.  She went </a:t>
            </a:r>
            <a:r>
              <a:rPr lang="en-GB" sz="1400" b="1" dirty="0"/>
              <a:t>above and beyond</a:t>
            </a:r>
            <a:r>
              <a:rPr lang="en-GB" sz="1400" dirty="0"/>
              <a:t> to comfort us &amp; take the best care of our son. Both her &amp; Dr Sam have made a lasting impact on us &amp; we will be forever </a:t>
            </a:r>
          </a:p>
          <a:p>
            <a:r>
              <a:rPr lang="en-GB" sz="1400" dirty="0"/>
              <a:t> grateful.  We were </a:t>
            </a:r>
            <a:r>
              <a:rPr lang="en-GB" sz="1400" b="1" dirty="0"/>
              <a:t>cared for by several fantastic nurses &amp; met several consultants</a:t>
            </a:r>
            <a:r>
              <a:rPr lang="en-GB" sz="1400" dirty="0"/>
              <a:t>; each with their own opinion &amp; plan.  Ultimately we were impressed with how well listened to we were as parents &amp; how this was instrumental in our sons treatment. On our last day Paula took great care of us &amp; checked we were happy with everything in the lead up to our discharge. </a:t>
            </a:r>
            <a:r>
              <a:rPr lang="en-GB" sz="1400" b="1" dirty="0"/>
              <a:t>Nothing felt too much trouble for any nurse or HCA. The supportive conversations, </a:t>
            </a:r>
            <a:r>
              <a:rPr lang="en-GB" sz="1400" dirty="0"/>
              <a:t>endless cups of tea &amp; biscuits &amp; the genuine concern &amp; care for our son has made this very scary experience much more bearable &amp; we are thankful to each &amp; every one.</a:t>
            </a:r>
          </a:p>
          <a:p>
            <a:endParaRPr lang="en-GB" sz="900" i="1" dirty="0"/>
          </a:p>
          <a:p>
            <a:r>
              <a:rPr lang="en-GB" sz="900" i="1" dirty="0"/>
              <a:t>From L22 (Parent/Guardian)</a:t>
            </a:r>
            <a:endParaRPr lang="en-GB" sz="1700" dirty="0"/>
          </a:p>
          <a:p>
            <a:endParaRPr lang="en-GB" sz="1700" dirty="0"/>
          </a:p>
          <a:p>
            <a:r>
              <a:rPr lang="en-GB" sz="1200" i="1" dirty="0"/>
              <a:t>  </a:t>
            </a:r>
          </a:p>
        </p:txBody>
      </p:sp>
      <p:sp>
        <p:nvSpPr>
          <p:cNvPr id="17" name="Subtitle 3">
            <a:extLst>
              <a:ext uri="{FF2B5EF4-FFF2-40B4-BE49-F238E27FC236}">
                <a16:creationId xmlns:a16="http://schemas.microsoft.com/office/drawing/2014/main" id="{56C06C66-7B0F-094C-9C1B-BDEFF138674E}"/>
              </a:ext>
            </a:extLst>
          </p:cNvPr>
          <p:cNvSpPr txBox="1">
            <a:spLocks/>
          </p:cNvSpPr>
          <p:nvPr/>
        </p:nvSpPr>
        <p:spPr>
          <a:xfrm rot="221896">
            <a:off x="6854470" y="2471298"/>
            <a:ext cx="4688601" cy="8614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800" b="1" i="1" dirty="0">
                <a:solidFill>
                  <a:schemeClr val="accent2"/>
                </a:solidFill>
                <a:latin typeface="Academy Engraved LET Plain:1.0" panose="02000000000000000000" pitchFamily="2" charset="0"/>
                <a:ea typeface="Verdana" panose="020B0604030504040204" pitchFamily="34" charset="0"/>
                <a:cs typeface="Verdana" panose="020B0604030504040204" pitchFamily="34" charset="0"/>
              </a:rPr>
              <a:t>Inclusive for all staff members</a:t>
            </a:r>
            <a:endParaRPr lang="en-US" sz="2800" dirty="0"/>
          </a:p>
        </p:txBody>
      </p:sp>
    </p:spTree>
    <p:extLst>
      <p:ext uri="{BB962C8B-B14F-4D97-AF65-F5344CB8AC3E}">
        <p14:creationId xmlns:p14="http://schemas.microsoft.com/office/powerpoint/2010/main" val="748333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D0A9-4D9B-DC40-BD69-8B8C39253D42}"/>
              </a:ext>
            </a:extLst>
          </p:cNvPr>
          <p:cNvSpPr>
            <a:spLocks noGrp="1"/>
          </p:cNvSpPr>
          <p:nvPr>
            <p:ph type="title"/>
          </p:nvPr>
        </p:nvSpPr>
        <p:spPr>
          <a:xfrm>
            <a:off x="611641" y="604838"/>
            <a:ext cx="9151791" cy="706964"/>
          </a:xfrm>
        </p:spPr>
        <p:txBody>
          <a:bodyPr/>
          <a:lstStyle/>
          <a:p>
            <a:r>
              <a:rPr lang="en-US" sz="3200" b="1" dirty="0"/>
              <a:t>Care Opinion in our Department – Feedback </a:t>
            </a:r>
          </a:p>
        </p:txBody>
      </p:sp>
      <p:sp>
        <p:nvSpPr>
          <p:cNvPr id="7" name="Rectangle 6">
            <a:extLst>
              <a:ext uri="{FF2B5EF4-FFF2-40B4-BE49-F238E27FC236}">
                <a16:creationId xmlns:a16="http://schemas.microsoft.com/office/drawing/2014/main" id="{90B6D0FB-CFBC-784A-92E0-6AEBDD483D4F}"/>
              </a:ext>
            </a:extLst>
          </p:cNvPr>
          <p:cNvSpPr/>
          <p:nvPr/>
        </p:nvSpPr>
        <p:spPr>
          <a:xfrm>
            <a:off x="310745" y="2215362"/>
            <a:ext cx="5608274" cy="4541180"/>
          </a:xfrm>
          <a:prstGeom prst="rect">
            <a:avLst/>
          </a:prstGeom>
        </p:spPr>
        <p:txBody>
          <a:bodyPr wrap="square">
            <a:spAutoFit/>
          </a:bodyPr>
          <a:lstStyle/>
          <a:p>
            <a:r>
              <a:rPr lang="en-GB" sz="2000" b="1" dirty="0"/>
              <a:t>The ENT &amp; Paediatric Teams</a:t>
            </a:r>
          </a:p>
          <a:p>
            <a:endParaRPr lang="en-GB" sz="1600" b="1" dirty="0"/>
          </a:p>
          <a:p>
            <a:pPr>
              <a:lnSpc>
                <a:spcPct val="150000"/>
              </a:lnSpc>
            </a:pPr>
            <a:r>
              <a:rPr lang="en-GB" sz="1600" i="1" dirty="0"/>
              <a:t>“</a:t>
            </a:r>
            <a:r>
              <a:rPr lang="en-GB" sz="1600" dirty="0"/>
              <a:t>My son has suffered with large tonsils and due to this developed sleep apnoea. We where very nervous going through with the op with him being only 3 years old but all members of staff </a:t>
            </a:r>
            <a:r>
              <a:rPr lang="en-GB" sz="1600" b="1" dirty="0"/>
              <a:t>was very reassuring and considerate</a:t>
            </a:r>
            <a:r>
              <a:rPr lang="en-GB" sz="1600" dirty="0"/>
              <a:t>, after op my son started spiking a temperature and again all staff on </a:t>
            </a:r>
            <a:r>
              <a:rPr lang="en-GB" sz="1600" b="1" dirty="0"/>
              <a:t>oak ward was extremely thorough </a:t>
            </a:r>
            <a:r>
              <a:rPr lang="en-GB" sz="1600" dirty="0"/>
              <a:t>and talked us through why this may have been happening and helped us understand more x </a:t>
            </a:r>
            <a:r>
              <a:rPr lang="en-GB" sz="1600" b="1" dirty="0"/>
              <a:t>all staff was very child friendly </a:t>
            </a:r>
            <a:r>
              <a:rPr lang="en-GB" sz="1600" dirty="0"/>
              <a:t>an knew how to make him feel calm an comfortable..’’</a:t>
            </a:r>
            <a:r>
              <a:rPr lang="en-GB" sz="1600" i="1" dirty="0"/>
              <a:t> </a:t>
            </a:r>
          </a:p>
          <a:p>
            <a:pPr>
              <a:lnSpc>
                <a:spcPct val="150000"/>
              </a:lnSpc>
            </a:pPr>
            <a:r>
              <a:rPr lang="en-GB" sz="1000" i="1" dirty="0"/>
              <a:t>From Funnyny35 (Parent/Guardian)</a:t>
            </a:r>
          </a:p>
        </p:txBody>
      </p:sp>
      <p:sp>
        <p:nvSpPr>
          <p:cNvPr id="13" name="TextBox 12">
            <a:extLst>
              <a:ext uri="{FF2B5EF4-FFF2-40B4-BE49-F238E27FC236}">
                <a16:creationId xmlns:a16="http://schemas.microsoft.com/office/drawing/2014/main" id="{42BC5D19-EA56-B441-91EB-C2EAD106E269}"/>
              </a:ext>
            </a:extLst>
          </p:cNvPr>
          <p:cNvSpPr txBox="1"/>
          <p:nvPr/>
        </p:nvSpPr>
        <p:spPr>
          <a:xfrm>
            <a:off x="6292645" y="3216585"/>
            <a:ext cx="5397909" cy="3381247"/>
          </a:xfrm>
          <a:prstGeom prst="rect">
            <a:avLst/>
          </a:prstGeom>
          <a:noFill/>
        </p:spPr>
        <p:txBody>
          <a:bodyPr wrap="square" rtlCol="0">
            <a:spAutoFit/>
          </a:bodyPr>
          <a:lstStyle/>
          <a:p>
            <a:endParaRPr lang="en-GB" b="1" dirty="0"/>
          </a:p>
          <a:p>
            <a:pPr algn="r"/>
            <a:r>
              <a:rPr lang="en-GB" sz="2200" b="1" dirty="0"/>
              <a:t>The Emergency &amp; Paediatric Teams</a:t>
            </a:r>
          </a:p>
          <a:p>
            <a:pPr algn="r"/>
            <a:endParaRPr lang="en-GB" sz="2200" b="1" dirty="0"/>
          </a:p>
          <a:p>
            <a:pPr algn="r"/>
            <a:endParaRPr lang="en-GB" sz="2200" b="1" dirty="0"/>
          </a:p>
          <a:p>
            <a:endParaRPr lang="en-GB" sz="1200" dirty="0"/>
          </a:p>
          <a:p>
            <a:pPr>
              <a:lnSpc>
                <a:spcPct val="150000"/>
              </a:lnSpc>
            </a:pPr>
            <a:r>
              <a:rPr lang="en-GB" sz="2000" dirty="0"/>
              <a:t>“ The A&amp;E staff was very lovely and the staff at the children’s ward was </a:t>
            </a:r>
            <a:r>
              <a:rPr lang="en-GB" sz="2000" b="1" dirty="0"/>
              <a:t>brilliant very friendly and caring.”</a:t>
            </a:r>
          </a:p>
          <a:p>
            <a:endParaRPr lang="en-GB" sz="1200" dirty="0"/>
          </a:p>
          <a:p>
            <a:pPr algn="r">
              <a:lnSpc>
                <a:spcPct val="150000"/>
              </a:lnSpc>
            </a:pPr>
            <a:r>
              <a:rPr lang="en-GB" sz="1200" i="1" dirty="0"/>
              <a:t>From Avocetqqk38 (Parent/Guardian)</a:t>
            </a:r>
          </a:p>
        </p:txBody>
      </p:sp>
      <p:sp>
        <p:nvSpPr>
          <p:cNvPr id="8" name="Rectangle 7">
            <a:extLst>
              <a:ext uri="{FF2B5EF4-FFF2-40B4-BE49-F238E27FC236}">
                <a16:creationId xmlns:a16="http://schemas.microsoft.com/office/drawing/2014/main" id="{266670CF-1365-1142-90E5-B32D7A1D3DE4}"/>
              </a:ext>
            </a:extLst>
          </p:cNvPr>
          <p:cNvSpPr/>
          <p:nvPr/>
        </p:nvSpPr>
        <p:spPr>
          <a:xfrm>
            <a:off x="3506652" y="1460856"/>
            <a:ext cx="4987263" cy="369332"/>
          </a:xfrm>
          <a:prstGeom prst="rect">
            <a:avLst/>
          </a:prstGeom>
        </p:spPr>
        <p:txBody>
          <a:bodyPr wrap="none">
            <a:spAutoFit/>
          </a:bodyPr>
          <a:lstStyle/>
          <a:p>
            <a:r>
              <a:rPr lang="en-US" b="1" i="1" dirty="0">
                <a:solidFill>
                  <a:schemeClr val="bg1"/>
                </a:solidFill>
              </a:rPr>
              <a:t>Sharing Excellence, Positivity and Learning </a:t>
            </a:r>
            <a:endParaRPr lang="en-US" dirty="0">
              <a:solidFill>
                <a:schemeClr val="bg1"/>
              </a:solidFill>
            </a:endParaRPr>
          </a:p>
        </p:txBody>
      </p:sp>
      <p:sp>
        <p:nvSpPr>
          <p:cNvPr id="9" name="Subtitle 3">
            <a:extLst>
              <a:ext uri="{FF2B5EF4-FFF2-40B4-BE49-F238E27FC236}">
                <a16:creationId xmlns:a16="http://schemas.microsoft.com/office/drawing/2014/main" id="{46A87683-D111-EF42-9B5C-E26518FEE007}"/>
              </a:ext>
            </a:extLst>
          </p:cNvPr>
          <p:cNvSpPr txBox="1">
            <a:spLocks/>
          </p:cNvSpPr>
          <p:nvPr/>
        </p:nvSpPr>
        <p:spPr>
          <a:xfrm rot="465195">
            <a:off x="6646607" y="2514434"/>
            <a:ext cx="4949019" cy="8614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800" b="1" i="1" dirty="0">
                <a:solidFill>
                  <a:schemeClr val="accent2"/>
                </a:solidFill>
                <a:latin typeface="Academy Engraved LET Plain:1.0" panose="02000000000000000000" pitchFamily="2" charset="0"/>
                <a:ea typeface="Verdana" panose="020B0604030504040204" pitchFamily="34" charset="0"/>
                <a:cs typeface="Verdana" panose="020B0604030504040204" pitchFamily="34" charset="0"/>
              </a:rPr>
              <a:t>Cross-specialty communication</a:t>
            </a:r>
            <a:endParaRPr lang="en-US" sz="2800" dirty="0"/>
          </a:p>
        </p:txBody>
      </p:sp>
      <p:pic>
        <p:nvPicPr>
          <p:cNvPr id="14" name="Picture 13">
            <a:extLst>
              <a:ext uri="{FF2B5EF4-FFF2-40B4-BE49-F238E27FC236}">
                <a16:creationId xmlns:a16="http://schemas.microsoft.com/office/drawing/2014/main" id="{9FDB0971-821E-EC4A-9B0A-E69CBFABA3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5446" y="63818"/>
            <a:ext cx="863831" cy="1011862"/>
          </a:xfrm>
          <a:prstGeom prst="rect">
            <a:avLst/>
          </a:prstGeom>
        </p:spPr>
      </p:pic>
    </p:spTree>
    <p:extLst>
      <p:ext uri="{BB962C8B-B14F-4D97-AF65-F5344CB8AC3E}">
        <p14:creationId xmlns:p14="http://schemas.microsoft.com/office/powerpoint/2010/main" val="2994976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8A1F42-BE81-1947-8646-29A9CCC81E67}"/>
              </a:ext>
            </a:extLst>
          </p:cNvPr>
          <p:cNvSpPr/>
          <p:nvPr/>
        </p:nvSpPr>
        <p:spPr>
          <a:xfrm>
            <a:off x="2975712" y="1197957"/>
            <a:ext cx="6122590" cy="369332"/>
          </a:xfrm>
          <a:prstGeom prst="rect">
            <a:avLst/>
          </a:prstGeom>
        </p:spPr>
        <p:txBody>
          <a:bodyPr wrap="square">
            <a:spAutoFit/>
          </a:bodyPr>
          <a:lstStyle/>
          <a:p>
            <a:pPr algn="ctr"/>
            <a:r>
              <a:rPr lang="en-US" b="1" i="1" dirty="0">
                <a:solidFill>
                  <a:schemeClr val="bg1"/>
                </a:solidFill>
              </a:rPr>
              <a:t>Sharing Excellence, Positivity and Learning </a:t>
            </a:r>
            <a:endParaRPr lang="en-US" dirty="0">
              <a:solidFill>
                <a:schemeClr val="bg1"/>
              </a:solidFill>
            </a:endParaRPr>
          </a:p>
        </p:txBody>
      </p:sp>
      <p:sp>
        <p:nvSpPr>
          <p:cNvPr id="16" name="Title 1">
            <a:extLst>
              <a:ext uri="{FF2B5EF4-FFF2-40B4-BE49-F238E27FC236}">
                <a16:creationId xmlns:a16="http://schemas.microsoft.com/office/drawing/2014/main" id="{07259AFB-625C-2E44-881C-2A1669F17B57}"/>
              </a:ext>
            </a:extLst>
          </p:cNvPr>
          <p:cNvSpPr>
            <a:spLocks noGrp="1"/>
          </p:cNvSpPr>
          <p:nvPr>
            <p:ph type="title"/>
          </p:nvPr>
        </p:nvSpPr>
        <p:spPr>
          <a:xfrm>
            <a:off x="611641" y="604838"/>
            <a:ext cx="9151791" cy="706964"/>
          </a:xfrm>
        </p:spPr>
        <p:txBody>
          <a:bodyPr/>
          <a:lstStyle/>
          <a:p>
            <a:r>
              <a:rPr lang="en-US" sz="3200" b="1" dirty="0"/>
              <a:t>Care Opinion in our Department – Feedback </a:t>
            </a:r>
          </a:p>
        </p:txBody>
      </p:sp>
      <p:pic>
        <p:nvPicPr>
          <p:cNvPr id="18" name="Picture 17">
            <a:extLst>
              <a:ext uri="{FF2B5EF4-FFF2-40B4-BE49-F238E27FC236}">
                <a16:creationId xmlns:a16="http://schemas.microsoft.com/office/drawing/2014/main" id="{19CE694F-8B29-BF47-9DBC-80E542FB0F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601" y="1520931"/>
            <a:ext cx="3469602" cy="5192800"/>
          </a:xfrm>
          <a:prstGeom prst="rect">
            <a:avLst/>
          </a:prstGeom>
        </p:spPr>
      </p:pic>
      <p:pic>
        <p:nvPicPr>
          <p:cNvPr id="21" name="Picture 20">
            <a:extLst>
              <a:ext uri="{FF2B5EF4-FFF2-40B4-BE49-F238E27FC236}">
                <a16:creationId xmlns:a16="http://schemas.microsoft.com/office/drawing/2014/main" id="{F55B51B1-47A4-5F45-9D57-9EB582D9F4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62254">
            <a:off x="5817096" y="2193428"/>
            <a:ext cx="5809070" cy="1430520"/>
          </a:xfrm>
          <a:prstGeom prst="rect">
            <a:avLst/>
          </a:prstGeom>
        </p:spPr>
      </p:pic>
      <p:pic>
        <p:nvPicPr>
          <p:cNvPr id="8" name="Picture 7">
            <a:extLst>
              <a:ext uri="{FF2B5EF4-FFF2-40B4-BE49-F238E27FC236}">
                <a16:creationId xmlns:a16="http://schemas.microsoft.com/office/drawing/2014/main" id="{C8748755-BCE5-E34D-8B49-C78D6822A2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15446" y="63818"/>
            <a:ext cx="863831" cy="1011862"/>
          </a:xfrm>
          <a:prstGeom prst="rect">
            <a:avLst/>
          </a:prstGeom>
        </p:spPr>
      </p:pic>
      <p:sp>
        <p:nvSpPr>
          <p:cNvPr id="9" name="TextBox 8">
            <a:extLst>
              <a:ext uri="{FF2B5EF4-FFF2-40B4-BE49-F238E27FC236}">
                <a16:creationId xmlns:a16="http://schemas.microsoft.com/office/drawing/2014/main" id="{AC016CE0-2FED-B145-9761-7D190AACC912}"/>
              </a:ext>
            </a:extLst>
          </p:cNvPr>
          <p:cNvSpPr txBox="1"/>
          <p:nvPr/>
        </p:nvSpPr>
        <p:spPr>
          <a:xfrm rot="20956319">
            <a:off x="3275484" y="2285648"/>
            <a:ext cx="2291451" cy="4300807"/>
          </a:xfrm>
          <a:prstGeom prst="rect">
            <a:avLst/>
          </a:prstGeom>
          <a:solidFill>
            <a:schemeClr val="accent1">
              <a:lumMod val="20000"/>
              <a:lumOff val="80000"/>
            </a:schemeClr>
          </a:solidFill>
          <a:ln w="19050">
            <a:solidFill>
              <a:srgbClr val="FF2F92"/>
            </a:solidFill>
          </a:ln>
        </p:spPr>
        <p:txBody>
          <a:bodyPr wrap="square" rtlCol="0">
            <a:spAutoFit/>
          </a:bodyPr>
          <a:lstStyle/>
          <a:p>
            <a:pPr algn="ctr"/>
            <a:r>
              <a:rPr lang="en-US" b="1" u="sng" dirty="0">
                <a:solidFill>
                  <a:schemeClr val="accent1"/>
                </a:solidFill>
              </a:rPr>
              <a:t>Let’s make a difference!</a:t>
            </a:r>
          </a:p>
          <a:p>
            <a:endParaRPr lang="en-US" b="1" u="sng" dirty="0"/>
          </a:p>
          <a:p>
            <a:r>
              <a:rPr lang="en-US" b="1" dirty="0">
                <a:solidFill>
                  <a:schemeClr val="tx2">
                    <a:lumMod val="60000"/>
                    <a:lumOff val="40000"/>
                  </a:schemeClr>
                </a:solidFill>
              </a:rPr>
              <a:t>Increase awareness of our team members</a:t>
            </a:r>
          </a:p>
          <a:p>
            <a:r>
              <a:rPr lang="en-US" b="1" dirty="0"/>
              <a:t> </a:t>
            </a:r>
          </a:p>
          <a:p>
            <a:pPr algn="ctr">
              <a:lnSpc>
                <a:spcPct val="150000"/>
              </a:lnSpc>
            </a:pPr>
            <a:r>
              <a:rPr lang="en-GB" sz="1400" i="1" dirty="0"/>
              <a:t>Play team &amp; Healthcare assistants </a:t>
            </a:r>
          </a:p>
          <a:p>
            <a:pPr>
              <a:lnSpc>
                <a:spcPct val="150000"/>
              </a:lnSpc>
            </a:pPr>
            <a:endParaRPr lang="en-GB" sz="1400" i="1" dirty="0"/>
          </a:p>
          <a:p>
            <a:pPr>
              <a:lnSpc>
                <a:spcPct val="150000"/>
              </a:lnSpc>
            </a:pPr>
            <a:r>
              <a:rPr lang="en-GB" sz="1400" i="1" dirty="0"/>
              <a:t>They </a:t>
            </a:r>
            <a:r>
              <a:rPr lang="en-GB" sz="1400" dirty="0"/>
              <a:t>provide emotional and practical support for patients and families”</a:t>
            </a:r>
          </a:p>
        </p:txBody>
      </p:sp>
      <p:sp>
        <p:nvSpPr>
          <p:cNvPr id="11" name="TextBox 10">
            <a:extLst>
              <a:ext uri="{FF2B5EF4-FFF2-40B4-BE49-F238E27FC236}">
                <a16:creationId xmlns:a16="http://schemas.microsoft.com/office/drawing/2014/main" id="{EB6098F4-A337-4242-AD17-E37EC6E369B8}"/>
              </a:ext>
            </a:extLst>
          </p:cNvPr>
          <p:cNvSpPr txBox="1"/>
          <p:nvPr/>
        </p:nvSpPr>
        <p:spPr>
          <a:xfrm>
            <a:off x="6417374" y="3538384"/>
            <a:ext cx="3178447" cy="3139321"/>
          </a:xfrm>
          <a:prstGeom prst="rect">
            <a:avLst/>
          </a:prstGeom>
          <a:solidFill>
            <a:schemeClr val="accent1">
              <a:lumMod val="20000"/>
              <a:lumOff val="80000"/>
            </a:schemeClr>
          </a:solidFill>
          <a:ln w="19050">
            <a:solidFill>
              <a:srgbClr val="FF2F92"/>
            </a:solidFill>
          </a:ln>
        </p:spPr>
        <p:txBody>
          <a:bodyPr wrap="square" rtlCol="0">
            <a:spAutoFit/>
          </a:bodyPr>
          <a:lstStyle/>
          <a:p>
            <a:pPr algn="ctr"/>
            <a:r>
              <a:rPr lang="en-US" b="1" u="sng" dirty="0">
                <a:solidFill>
                  <a:schemeClr val="accent1"/>
                </a:solidFill>
              </a:rPr>
              <a:t>Let’s make a difference!</a:t>
            </a:r>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pic>
        <p:nvPicPr>
          <p:cNvPr id="12" name="Picture 11">
            <a:extLst>
              <a:ext uri="{FF2B5EF4-FFF2-40B4-BE49-F238E27FC236}">
                <a16:creationId xmlns:a16="http://schemas.microsoft.com/office/drawing/2014/main" id="{C3A29A63-BABC-C346-AEEE-B26AEE8CC9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40730" y="4184156"/>
            <a:ext cx="1854200" cy="2019300"/>
          </a:xfrm>
          <a:prstGeom prst="rect">
            <a:avLst/>
          </a:prstGeom>
        </p:spPr>
      </p:pic>
    </p:spTree>
    <p:extLst>
      <p:ext uri="{BB962C8B-B14F-4D97-AF65-F5344CB8AC3E}">
        <p14:creationId xmlns:p14="http://schemas.microsoft.com/office/powerpoint/2010/main" val="3937110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D0A9-4D9B-DC40-BD69-8B8C39253D42}"/>
              </a:ext>
            </a:extLst>
          </p:cNvPr>
          <p:cNvSpPr>
            <a:spLocks noGrp="1"/>
          </p:cNvSpPr>
          <p:nvPr>
            <p:ph type="title"/>
          </p:nvPr>
        </p:nvSpPr>
        <p:spPr>
          <a:xfrm>
            <a:off x="611641" y="604838"/>
            <a:ext cx="8761413" cy="706964"/>
          </a:xfrm>
        </p:spPr>
        <p:txBody>
          <a:bodyPr/>
          <a:lstStyle/>
          <a:p>
            <a:r>
              <a:rPr lang="en-US" sz="3000" b="1" dirty="0"/>
              <a:t>Care Opinion in our Department - Feedback</a:t>
            </a:r>
          </a:p>
        </p:txBody>
      </p:sp>
      <p:sp>
        <p:nvSpPr>
          <p:cNvPr id="8" name="Rectangle 7">
            <a:extLst>
              <a:ext uri="{FF2B5EF4-FFF2-40B4-BE49-F238E27FC236}">
                <a16:creationId xmlns:a16="http://schemas.microsoft.com/office/drawing/2014/main" id="{266670CF-1365-1142-90E5-B32D7A1D3DE4}"/>
              </a:ext>
            </a:extLst>
          </p:cNvPr>
          <p:cNvSpPr/>
          <p:nvPr/>
        </p:nvSpPr>
        <p:spPr>
          <a:xfrm>
            <a:off x="3506652" y="1460856"/>
            <a:ext cx="4987263" cy="369332"/>
          </a:xfrm>
          <a:prstGeom prst="rect">
            <a:avLst/>
          </a:prstGeom>
        </p:spPr>
        <p:txBody>
          <a:bodyPr wrap="none">
            <a:spAutoFit/>
          </a:bodyPr>
          <a:lstStyle/>
          <a:p>
            <a:r>
              <a:rPr lang="en-US" b="1" i="1" dirty="0">
                <a:solidFill>
                  <a:schemeClr val="bg1"/>
                </a:solidFill>
              </a:rPr>
              <a:t>Sharing Excellence, Positivity and Learning </a:t>
            </a:r>
            <a:endParaRPr lang="en-US" dirty="0">
              <a:solidFill>
                <a:schemeClr val="bg1"/>
              </a:solidFill>
            </a:endParaRPr>
          </a:p>
        </p:txBody>
      </p:sp>
      <p:sp>
        <p:nvSpPr>
          <p:cNvPr id="9" name="TextBox 8">
            <a:extLst>
              <a:ext uri="{FF2B5EF4-FFF2-40B4-BE49-F238E27FC236}">
                <a16:creationId xmlns:a16="http://schemas.microsoft.com/office/drawing/2014/main" id="{D9879C5E-4C54-EA42-91FA-51F1FA85D893}"/>
              </a:ext>
            </a:extLst>
          </p:cNvPr>
          <p:cNvSpPr txBox="1"/>
          <p:nvPr/>
        </p:nvSpPr>
        <p:spPr>
          <a:xfrm>
            <a:off x="525521" y="2649277"/>
            <a:ext cx="5962261" cy="3258136"/>
          </a:xfrm>
          <a:prstGeom prst="rect">
            <a:avLst/>
          </a:prstGeom>
          <a:noFill/>
        </p:spPr>
        <p:txBody>
          <a:bodyPr wrap="square" rtlCol="0">
            <a:spAutoFit/>
          </a:bodyPr>
          <a:lstStyle/>
          <a:p>
            <a:endParaRPr lang="en-GB" b="1" dirty="0"/>
          </a:p>
          <a:p>
            <a:r>
              <a:rPr lang="en-GB" sz="2400" b="1" dirty="0"/>
              <a:t>Paediatric Admissions Unit</a:t>
            </a:r>
          </a:p>
          <a:p>
            <a:endParaRPr lang="en-GB" sz="2200" b="1" dirty="0"/>
          </a:p>
          <a:p>
            <a:endParaRPr lang="en-GB" sz="1200" dirty="0"/>
          </a:p>
          <a:p>
            <a:pPr>
              <a:lnSpc>
                <a:spcPct val="150000"/>
              </a:lnSpc>
            </a:pPr>
            <a:r>
              <a:rPr lang="en-GB" sz="2400" dirty="0"/>
              <a:t>“</a:t>
            </a:r>
            <a:r>
              <a:rPr lang="en-GB" sz="2200" dirty="0"/>
              <a:t>I have got a sore hip and everyone has been </a:t>
            </a:r>
            <a:r>
              <a:rPr lang="en-GB" sz="2200" b="1" dirty="0"/>
              <a:t>very kind </a:t>
            </a:r>
            <a:r>
              <a:rPr lang="en-GB" sz="2200" dirty="0"/>
              <a:t>to me and my mum. They made us a cup of tea”</a:t>
            </a:r>
          </a:p>
          <a:p>
            <a:endParaRPr lang="en-GB" sz="1200" dirty="0"/>
          </a:p>
          <a:p>
            <a:pPr>
              <a:lnSpc>
                <a:spcPct val="150000"/>
              </a:lnSpc>
            </a:pPr>
            <a:r>
              <a:rPr lang="en-GB" sz="1200" i="1" dirty="0"/>
              <a:t>Baby Slothy (Patient)</a:t>
            </a:r>
          </a:p>
        </p:txBody>
      </p:sp>
      <p:sp>
        <p:nvSpPr>
          <p:cNvPr id="10" name="Subtitle 3">
            <a:extLst>
              <a:ext uri="{FF2B5EF4-FFF2-40B4-BE49-F238E27FC236}">
                <a16:creationId xmlns:a16="http://schemas.microsoft.com/office/drawing/2014/main" id="{36AD5326-48FA-204B-A867-AD49A71FD9A1}"/>
              </a:ext>
            </a:extLst>
          </p:cNvPr>
          <p:cNvSpPr txBox="1">
            <a:spLocks/>
          </p:cNvSpPr>
          <p:nvPr/>
        </p:nvSpPr>
        <p:spPr>
          <a:xfrm rot="348126">
            <a:off x="5018698" y="2881871"/>
            <a:ext cx="6710835" cy="8614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800" b="1" i="1" dirty="0">
                <a:solidFill>
                  <a:schemeClr val="accent2"/>
                </a:solidFill>
                <a:latin typeface="Academy Engraved LET Plain:1.0" panose="02000000000000000000" pitchFamily="2" charset="0"/>
                <a:ea typeface="Verdana" panose="020B0604030504040204" pitchFamily="34" charset="0"/>
                <a:cs typeface="Verdana" panose="020B0604030504040204" pitchFamily="34" charset="0"/>
              </a:rPr>
              <a:t>Provide patients with an ‘autonomous’ voice</a:t>
            </a:r>
            <a:endParaRPr lang="en-US" sz="2800" dirty="0"/>
          </a:p>
        </p:txBody>
      </p:sp>
      <p:pic>
        <p:nvPicPr>
          <p:cNvPr id="7" name="Picture 6">
            <a:extLst>
              <a:ext uri="{FF2B5EF4-FFF2-40B4-BE49-F238E27FC236}">
                <a16:creationId xmlns:a16="http://schemas.microsoft.com/office/drawing/2014/main" id="{89F01FAC-05FF-EF4F-ACE5-E92C6659BB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6900" y="537006"/>
            <a:ext cx="1393302" cy="538675"/>
          </a:xfrm>
          <a:prstGeom prst="rect">
            <a:avLst/>
          </a:prstGeom>
        </p:spPr>
      </p:pic>
    </p:spTree>
    <p:extLst>
      <p:ext uri="{BB962C8B-B14F-4D97-AF65-F5344CB8AC3E}">
        <p14:creationId xmlns:p14="http://schemas.microsoft.com/office/powerpoint/2010/main" val="30841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EF3F8-86D1-7B4D-9430-08653EB351B2}"/>
              </a:ext>
            </a:extLst>
          </p:cNvPr>
          <p:cNvSpPr>
            <a:spLocks noGrp="1"/>
          </p:cNvSpPr>
          <p:nvPr>
            <p:ph type="title"/>
          </p:nvPr>
        </p:nvSpPr>
        <p:spPr>
          <a:xfrm>
            <a:off x="909149" y="2133600"/>
            <a:ext cx="2793158" cy="1600200"/>
          </a:xfrm>
        </p:spPr>
        <p:txBody>
          <a:bodyPr/>
          <a:lstStyle/>
          <a:p>
            <a:r>
              <a:rPr lang="en-US" sz="2800" b="1" dirty="0"/>
              <a:t>Overview</a:t>
            </a:r>
          </a:p>
        </p:txBody>
      </p:sp>
      <p:sp>
        <p:nvSpPr>
          <p:cNvPr id="5" name="Content Placeholder 4">
            <a:extLst>
              <a:ext uri="{FF2B5EF4-FFF2-40B4-BE49-F238E27FC236}">
                <a16:creationId xmlns:a16="http://schemas.microsoft.com/office/drawing/2014/main" id="{40D697BD-0A04-CD40-9FCF-0FC0B2973CDA}"/>
              </a:ext>
            </a:extLst>
          </p:cNvPr>
          <p:cNvSpPr>
            <a:spLocks noGrp="1"/>
          </p:cNvSpPr>
          <p:nvPr>
            <p:ph idx="1"/>
          </p:nvPr>
        </p:nvSpPr>
        <p:spPr>
          <a:xfrm>
            <a:off x="5267962" y="693124"/>
            <a:ext cx="6429516" cy="5427757"/>
          </a:xfrm>
        </p:spPr>
        <p:txBody>
          <a:bodyPr>
            <a:normAutofit fontScale="32500" lnSpcReduction="20000"/>
          </a:bodyPr>
          <a:lstStyle/>
          <a:p>
            <a:pPr marL="0" indent="0">
              <a:lnSpc>
                <a:spcPct val="200000"/>
              </a:lnSpc>
              <a:buNone/>
            </a:pPr>
            <a:endParaRPr lang="en-GB" sz="2200" dirty="0"/>
          </a:p>
          <a:p>
            <a:pPr>
              <a:lnSpc>
                <a:spcPct val="200000"/>
              </a:lnSpc>
            </a:pPr>
            <a:endParaRPr lang="en-GB" sz="2200" dirty="0"/>
          </a:p>
          <a:p>
            <a:pPr>
              <a:lnSpc>
                <a:spcPct val="200000"/>
              </a:lnSpc>
            </a:pPr>
            <a:r>
              <a:rPr lang="en-GB" sz="4500" dirty="0"/>
              <a:t>Promoting CO in the department</a:t>
            </a:r>
          </a:p>
          <a:p>
            <a:pPr lvl="1">
              <a:lnSpc>
                <a:spcPct val="200000"/>
              </a:lnSpc>
            </a:pPr>
            <a:r>
              <a:rPr lang="en-GB" sz="4500" dirty="0"/>
              <a:t>Staff perceptions and experience</a:t>
            </a:r>
          </a:p>
          <a:p>
            <a:pPr lvl="1">
              <a:lnSpc>
                <a:spcPct val="200000"/>
              </a:lnSpc>
            </a:pPr>
            <a:r>
              <a:rPr lang="en-GB" sz="4500" dirty="0"/>
              <a:t>Promotional Activities</a:t>
            </a:r>
          </a:p>
          <a:p>
            <a:pPr>
              <a:lnSpc>
                <a:spcPct val="200000"/>
              </a:lnSpc>
            </a:pPr>
            <a:r>
              <a:rPr lang="en-GB" sz="4500" dirty="0"/>
              <a:t>Results</a:t>
            </a:r>
          </a:p>
          <a:p>
            <a:pPr lvl="1">
              <a:lnSpc>
                <a:spcPct val="200000"/>
              </a:lnSpc>
            </a:pPr>
            <a:r>
              <a:rPr lang="en-GB" sz="4500" dirty="0"/>
              <a:t>The Impact</a:t>
            </a:r>
          </a:p>
          <a:p>
            <a:pPr lvl="1">
              <a:lnSpc>
                <a:spcPct val="200000"/>
              </a:lnSpc>
            </a:pPr>
            <a:r>
              <a:rPr lang="en-GB" sz="4500" dirty="0"/>
              <a:t>Sharing learning and positivity</a:t>
            </a:r>
          </a:p>
          <a:p>
            <a:pPr>
              <a:lnSpc>
                <a:spcPct val="200000"/>
              </a:lnSpc>
            </a:pPr>
            <a:r>
              <a:rPr lang="en-GB" sz="4500" dirty="0"/>
              <a:t>Going forward</a:t>
            </a:r>
          </a:p>
          <a:p>
            <a:pPr>
              <a:lnSpc>
                <a:spcPct val="200000"/>
              </a:lnSpc>
            </a:pPr>
            <a:r>
              <a:rPr lang="en-GB" sz="4500" dirty="0"/>
              <a:t>Learning</a:t>
            </a:r>
          </a:p>
          <a:p>
            <a:pPr marL="0" indent="0">
              <a:lnSpc>
                <a:spcPct val="200000"/>
              </a:lnSpc>
              <a:buNone/>
            </a:pPr>
            <a:endParaRPr lang="en-US" sz="2200" dirty="0"/>
          </a:p>
        </p:txBody>
      </p:sp>
      <p:pic>
        <p:nvPicPr>
          <p:cNvPr id="9" name="Picture 8">
            <a:extLst>
              <a:ext uri="{FF2B5EF4-FFF2-40B4-BE49-F238E27FC236}">
                <a16:creationId xmlns:a16="http://schemas.microsoft.com/office/drawing/2014/main" id="{93A73571-9931-BC40-8F6E-A28824DE7B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15446" y="63818"/>
            <a:ext cx="863831" cy="1011862"/>
          </a:xfrm>
          <a:prstGeom prst="rect">
            <a:avLst/>
          </a:prstGeom>
        </p:spPr>
      </p:pic>
    </p:spTree>
    <p:extLst>
      <p:ext uri="{BB962C8B-B14F-4D97-AF65-F5344CB8AC3E}">
        <p14:creationId xmlns:p14="http://schemas.microsoft.com/office/powerpoint/2010/main" val="77753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A33F-71DA-894A-BA11-5E715CB1D413}"/>
              </a:ext>
            </a:extLst>
          </p:cNvPr>
          <p:cNvSpPr>
            <a:spLocks noGrp="1"/>
          </p:cNvSpPr>
          <p:nvPr>
            <p:ph type="title"/>
          </p:nvPr>
        </p:nvSpPr>
        <p:spPr>
          <a:xfrm>
            <a:off x="1439962" y="1389304"/>
            <a:ext cx="8761413" cy="706964"/>
          </a:xfrm>
        </p:spPr>
        <p:txBody>
          <a:bodyPr/>
          <a:lstStyle/>
          <a:p>
            <a:pPr algn="ctr"/>
            <a:r>
              <a:rPr lang="en-US" sz="3000" b="1" dirty="0"/>
              <a:t>Summary of Data</a:t>
            </a:r>
            <a:br>
              <a:rPr lang="en-US" dirty="0"/>
            </a:br>
            <a:br>
              <a:rPr lang="en-US" dirty="0"/>
            </a:br>
            <a:endParaRPr lang="en-US" b="1" dirty="0"/>
          </a:p>
        </p:txBody>
      </p:sp>
      <p:pic>
        <p:nvPicPr>
          <p:cNvPr id="8" name="Content Placeholder 7">
            <a:extLst>
              <a:ext uri="{FF2B5EF4-FFF2-40B4-BE49-F238E27FC236}">
                <a16:creationId xmlns:a16="http://schemas.microsoft.com/office/drawing/2014/main" id="{1EE1F06E-E3B8-7E49-B1D3-BE9EFE934718}"/>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6138446" y="2699016"/>
            <a:ext cx="5863438" cy="3174073"/>
          </a:xfrm>
          <a:ln w="19050">
            <a:solidFill>
              <a:schemeClr val="accent1"/>
            </a:solidFill>
          </a:ln>
        </p:spPr>
      </p:pic>
      <p:pic>
        <p:nvPicPr>
          <p:cNvPr id="7" name="Picture 6">
            <a:extLst>
              <a:ext uri="{FF2B5EF4-FFF2-40B4-BE49-F238E27FC236}">
                <a16:creationId xmlns:a16="http://schemas.microsoft.com/office/drawing/2014/main" id="{BAD9AF0F-8BBE-2844-B686-756FF37F36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6900" y="537006"/>
            <a:ext cx="1393302" cy="538675"/>
          </a:xfrm>
          <a:prstGeom prst="rect">
            <a:avLst/>
          </a:prstGeom>
        </p:spPr>
      </p:pic>
      <p:pic>
        <p:nvPicPr>
          <p:cNvPr id="5" name="Content Placeholder 9">
            <a:extLst>
              <a:ext uri="{FF2B5EF4-FFF2-40B4-BE49-F238E27FC236}">
                <a16:creationId xmlns:a16="http://schemas.microsoft.com/office/drawing/2014/main" id="{A3E702AE-045E-1040-B378-F7C1B48FA6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5008" y="2699016"/>
            <a:ext cx="5863438" cy="3174073"/>
          </a:xfrm>
          <a:prstGeom prst="rect">
            <a:avLst/>
          </a:prstGeom>
          <a:noFill/>
          <a:ln w="19050">
            <a:solidFill>
              <a:schemeClr val="accent1"/>
            </a:solidFill>
          </a:ln>
        </p:spPr>
      </p:pic>
    </p:spTree>
    <p:extLst>
      <p:ext uri="{BB962C8B-B14F-4D97-AF65-F5344CB8AC3E}">
        <p14:creationId xmlns:p14="http://schemas.microsoft.com/office/powerpoint/2010/main" val="3444748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251E2D2-9101-3445-91C0-69ECFE1EBC76}"/>
              </a:ext>
            </a:extLst>
          </p:cNvPr>
          <p:cNvSpPr>
            <a:spLocks noGrp="1"/>
          </p:cNvSpPr>
          <p:nvPr>
            <p:ph sz="half" idx="2"/>
          </p:nvPr>
        </p:nvSpPr>
        <p:spPr>
          <a:xfrm>
            <a:off x="957890" y="3616222"/>
            <a:ext cx="10280381" cy="670643"/>
          </a:xfrm>
        </p:spPr>
        <p:txBody>
          <a:bodyPr>
            <a:noAutofit/>
          </a:bodyPr>
          <a:lstStyle/>
          <a:p>
            <a:pPr marL="0" indent="0">
              <a:buNone/>
            </a:pPr>
            <a:r>
              <a:rPr lang="en-US" sz="2800" b="1" dirty="0"/>
              <a:t>Step 4:  Sharing Feedback and Learning</a:t>
            </a:r>
            <a:endParaRPr lang="en-US" sz="2800" b="1" i="1" dirty="0"/>
          </a:p>
          <a:p>
            <a:pPr marL="0" indent="0" algn="ctr">
              <a:buNone/>
            </a:pPr>
            <a:endParaRPr lang="en-US" sz="2800" b="1" dirty="0"/>
          </a:p>
          <a:p>
            <a:pPr marL="457200" lvl="1" indent="0" algn="ctr">
              <a:buNone/>
            </a:pPr>
            <a:endParaRPr lang="en-US" sz="2800" dirty="0"/>
          </a:p>
          <a:p>
            <a:pPr algn="ctr"/>
            <a:endParaRPr lang="en-US" sz="2800" dirty="0"/>
          </a:p>
          <a:p>
            <a:pPr algn="ctr"/>
            <a:endParaRPr lang="en-US" sz="2800" dirty="0"/>
          </a:p>
        </p:txBody>
      </p:sp>
      <p:sp>
        <p:nvSpPr>
          <p:cNvPr id="8" name="Rectangle 7">
            <a:extLst>
              <a:ext uri="{FF2B5EF4-FFF2-40B4-BE49-F238E27FC236}">
                <a16:creationId xmlns:a16="http://schemas.microsoft.com/office/drawing/2014/main" id="{F9186357-388E-7740-A080-C4FAEF2AD4EF}"/>
              </a:ext>
            </a:extLst>
          </p:cNvPr>
          <p:cNvSpPr/>
          <p:nvPr/>
        </p:nvSpPr>
        <p:spPr>
          <a:xfrm>
            <a:off x="2774894" y="906547"/>
            <a:ext cx="6646371" cy="523220"/>
          </a:xfrm>
          <a:prstGeom prst="rect">
            <a:avLst/>
          </a:prstGeom>
        </p:spPr>
        <p:txBody>
          <a:bodyPr wrap="none">
            <a:spAutoFit/>
          </a:bodyPr>
          <a:lstStyle/>
          <a:p>
            <a:r>
              <a:rPr lang="en-US" sz="2800" b="1" dirty="0">
                <a:solidFill>
                  <a:schemeClr val="bg1"/>
                </a:solidFill>
              </a:rPr>
              <a:t>Care Opinion within our Department</a:t>
            </a:r>
          </a:p>
        </p:txBody>
      </p:sp>
      <p:pic>
        <p:nvPicPr>
          <p:cNvPr id="5" name="Picture 4">
            <a:extLst>
              <a:ext uri="{FF2B5EF4-FFF2-40B4-BE49-F238E27FC236}">
                <a16:creationId xmlns:a16="http://schemas.microsoft.com/office/drawing/2014/main" id="{A24472E0-9BE5-1A45-84E6-4AA0769AF5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5446" y="63818"/>
            <a:ext cx="863831" cy="1011862"/>
          </a:xfrm>
          <a:prstGeom prst="rect">
            <a:avLst/>
          </a:prstGeom>
        </p:spPr>
      </p:pic>
    </p:spTree>
    <p:extLst>
      <p:ext uri="{BB962C8B-B14F-4D97-AF65-F5344CB8AC3E}">
        <p14:creationId xmlns:p14="http://schemas.microsoft.com/office/powerpoint/2010/main" val="1056852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B3F4-B761-9341-8CB6-D9F9425980F9}"/>
              </a:ext>
            </a:extLst>
          </p:cNvPr>
          <p:cNvSpPr>
            <a:spLocks noGrp="1"/>
          </p:cNvSpPr>
          <p:nvPr>
            <p:ph type="title"/>
          </p:nvPr>
        </p:nvSpPr>
        <p:spPr>
          <a:xfrm>
            <a:off x="600835" y="537006"/>
            <a:ext cx="2793158" cy="1600200"/>
          </a:xfrm>
        </p:spPr>
        <p:txBody>
          <a:bodyPr/>
          <a:lstStyle/>
          <a:p>
            <a:r>
              <a:rPr lang="en-US" sz="3200" b="1" dirty="0"/>
              <a:t>‘Shout outs’ </a:t>
            </a:r>
          </a:p>
        </p:txBody>
      </p:sp>
      <p:sp>
        <p:nvSpPr>
          <p:cNvPr id="4" name="Text Placeholder 3">
            <a:extLst>
              <a:ext uri="{FF2B5EF4-FFF2-40B4-BE49-F238E27FC236}">
                <a16:creationId xmlns:a16="http://schemas.microsoft.com/office/drawing/2014/main" id="{CFD0F727-792F-B24C-9D78-5898A3B77BCF}"/>
              </a:ext>
            </a:extLst>
          </p:cNvPr>
          <p:cNvSpPr>
            <a:spLocks noGrp="1"/>
          </p:cNvSpPr>
          <p:nvPr>
            <p:ph type="body" sz="half" idx="2"/>
          </p:nvPr>
        </p:nvSpPr>
        <p:spPr>
          <a:xfrm>
            <a:off x="916753" y="2675881"/>
            <a:ext cx="3674912" cy="2895599"/>
          </a:xfrm>
        </p:spPr>
        <p:txBody>
          <a:bodyPr>
            <a:normAutofit lnSpcReduction="10000"/>
          </a:bodyPr>
          <a:lstStyle/>
          <a:p>
            <a:endParaRPr lang="en-US" sz="1800" dirty="0"/>
          </a:p>
          <a:p>
            <a:pPr marL="285750" indent="-285750">
              <a:buFont typeface="Arial" panose="020B0604020202020204" pitchFamily="34" charset="0"/>
              <a:buChar char="•"/>
            </a:pPr>
            <a:r>
              <a:rPr lang="en-US" sz="1800" dirty="0"/>
              <a:t>Local meetings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Regional meetings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Email distribution; departmentally and personally</a:t>
            </a:r>
          </a:p>
          <a:p>
            <a:endParaRPr lang="en-US" sz="1800" dirty="0"/>
          </a:p>
        </p:txBody>
      </p:sp>
      <p:pic>
        <p:nvPicPr>
          <p:cNvPr id="13" name="Picture 12">
            <a:extLst>
              <a:ext uri="{FF2B5EF4-FFF2-40B4-BE49-F238E27FC236}">
                <a16:creationId xmlns:a16="http://schemas.microsoft.com/office/drawing/2014/main" id="{E858EECE-2BA6-3847-B7D0-C957A7C1B6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5308" y="2738046"/>
            <a:ext cx="3045198" cy="2065541"/>
          </a:xfrm>
          <a:prstGeom prst="rect">
            <a:avLst/>
          </a:prstGeom>
          <a:ln w="22225">
            <a:solidFill>
              <a:schemeClr val="tx1"/>
            </a:solidFill>
          </a:ln>
        </p:spPr>
      </p:pic>
      <p:pic>
        <p:nvPicPr>
          <p:cNvPr id="7" name="Picture 6">
            <a:extLst>
              <a:ext uri="{FF2B5EF4-FFF2-40B4-BE49-F238E27FC236}">
                <a16:creationId xmlns:a16="http://schemas.microsoft.com/office/drawing/2014/main" id="{C0E78BFE-9A6B-F941-9A2D-8155BF7803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6900" y="537006"/>
            <a:ext cx="1393302" cy="538675"/>
          </a:xfrm>
          <a:prstGeom prst="rect">
            <a:avLst/>
          </a:prstGeom>
        </p:spPr>
      </p:pic>
      <p:pic>
        <p:nvPicPr>
          <p:cNvPr id="5" name="Picture 4">
            <a:extLst>
              <a:ext uri="{FF2B5EF4-FFF2-40B4-BE49-F238E27FC236}">
                <a16:creationId xmlns:a16="http://schemas.microsoft.com/office/drawing/2014/main" id="{06BD027D-3AAC-0346-B727-BA0C0E1FB5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556469">
            <a:off x="5016598" y="5162993"/>
            <a:ext cx="1206407" cy="1190533"/>
          </a:xfrm>
          <a:prstGeom prst="rect">
            <a:avLst/>
          </a:prstGeom>
          <a:ln w="15875">
            <a:solidFill>
              <a:schemeClr val="tx1"/>
            </a:solidFill>
          </a:ln>
        </p:spPr>
      </p:pic>
      <p:sp>
        <p:nvSpPr>
          <p:cNvPr id="6" name="Rectangle 5">
            <a:extLst>
              <a:ext uri="{FF2B5EF4-FFF2-40B4-BE49-F238E27FC236}">
                <a16:creationId xmlns:a16="http://schemas.microsoft.com/office/drawing/2014/main" id="{EE7019B6-0C8A-B04D-B255-55AE8F19E9C7}"/>
              </a:ext>
            </a:extLst>
          </p:cNvPr>
          <p:cNvSpPr/>
          <p:nvPr/>
        </p:nvSpPr>
        <p:spPr>
          <a:xfrm>
            <a:off x="7338538" y="5380824"/>
            <a:ext cx="3378107" cy="1323439"/>
          </a:xfrm>
          <a:prstGeom prst="rect">
            <a:avLst/>
          </a:prstGeom>
          <a:solidFill>
            <a:schemeClr val="bg1"/>
          </a:solidFill>
          <a:ln w="15875">
            <a:solidFill>
              <a:schemeClr val="tx1"/>
            </a:solidFill>
          </a:ln>
        </p:spPr>
        <p:txBody>
          <a:bodyPr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‘P.I.G’ meeting</a:t>
            </a:r>
          </a:p>
        </p:txBody>
      </p:sp>
      <p:pic>
        <p:nvPicPr>
          <p:cNvPr id="9" name="Picture 8">
            <a:extLst>
              <a:ext uri="{FF2B5EF4-FFF2-40B4-BE49-F238E27FC236}">
                <a16:creationId xmlns:a16="http://schemas.microsoft.com/office/drawing/2014/main" id="{A7807FCC-C277-454C-BE6C-CA5141089A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98894">
            <a:off x="5027138" y="714182"/>
            <a:ext cx="4622800" cy="1384300"/>
          </a:xfrm>
          <a:prstGeom prst="rect">
            <a:avLst/>
          </a:prstGeom>
          <a:noFill/>
          <a:ln w="15875">
            <a:solidFill>
              <a:schemeClr val="tx1"/>
            </a:solidFill>
          </a:ln>
        </p:spPr>
      </p:pic>
      <p:sp>
        <p:nvSpPr>
          <p:cNvPr id="11" name="Bent Arrow 10">
            <a:extLst>
              <a:ext uri="{FF2B5EF4-FFF2-40B4-BE49-F238E27FC236}">
                <a16:creationId xmlns:a16="http://schemas.microsoft.com/office/drawing/2014/main" id="{BAB0926D-AB8E-614D-8DF1-9FD49086510E}"/>
              </a:ext>
            </a:extLst>
          </p:cNvPr>
          <p:cNvSpPr/>
          <p:nvPr/>
        </p:nvSpPr>
        <p:spPr>
          <a:xfrm rot="16200000">
            <a:off x="5283743" y="2472339"/>
            <a:ext cx="466152" cy="6394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a:extLst>
              <a:ext uri="{FF2B5EF4-FFF2-40B4-BE49-F238E27FC236}">
                <a16:creationId xmlns:a16="http://schemas.microsoft.com/office/drawing/2014/main" id="{65F9EB96-1534-B94C-A135-67B46C495630}"/>
              </a:ext>
            </a:extLst>
          </p:cNvPr>
          <p:cNvSpPr/>
          <p:nvPr/>
        </p:nvSpPr>
        <p:spPr>
          <a:xfrm rot="10575006">
            <a:off x="6432223" y="5068446"/>
            <a:ext cx="444684" cy="62475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a:extLst>
              <a:ext uri="{FF2B5EF4-FFF2-40B4-BE49-F238E27FC236}">
                <a16:creationId xmlns:a16="http://schemas.microsoft.com/office/drawing/2014/main" id="{680156B7-1187-044B-813A-17911973B296}"/>
              </a:ext>
            </a:extLst>
          </p:cNvPr>
          <p:cNvSpPr/>
          <p:nvPr/>
        </p:nvSpPr>
        <p:spPr>
          <a:xfrm rot="6254743">
            <a:off x="9730011" y="4697835"/>
            <a:ext cx="421363" cy="76846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8F96FED6-5DA3-ED47-BBD3-B82096413D31}"/>
              </a:ext>
            </a:extLst>
          </p:cNvPr>
          <p:cNvSpPr/>
          <p:nvPr/>
        </p:nvSpPr>
        <p:spPr>
          <a:xfrm>
            <a:off x="9580719" y="3170651"/>
            <a:ext cx="2425664" cy="1200329"/>
          </a:xfrm>
          <a:prstGeom prst="rect">
            <a:avLst/>
          </a:prstGeom>
          <a:solidFill>
            <a:schemeClr val="bg1"/>
          </a:solidFill>
          <a:ln w="15875">
            <a:solidFill>
              <a:schemeClr val="tx1"/>
            </a:solidFill>
          </a:ln>
        </p:spPr>
        <p:txBody>
          <a:bodyPr wrap="square" lIns="91440" tIns="45720" rIns="91440" bIns="45720">
            <a:spAutoFit/>
          </a:bodyPr>
          <a:lstStyle/>
          <a:p>
            <a:pPr algn="ctr"/>
            <a:r>
              <a:rPr lang="en-US" sz="2400" b="1" cap="none" spc="0" dirty="0">
                <a:ln w="22225">
                  <a:solidFill>
                    <a:schemeClr val="accent2"/>
                  </a:solidFill>
                  <a:prstDash val="solid"/>
                </a:ln>
                <a:solidFill>
                  <a:schemeClr val="accent5">
                    <a:lumMod val="40000"/>
                    <a:lumOff val="60000"/>
                  </a:schemeClr>
                </a:solidFill>
                <a:effectLst/>
              </a:rPr>
              <a:t>Directorate Governance</a:t>
            </a:r>
          </a:p>
          <a:p>
            <a:pPr algn="ctr"/>
            <a:r>
              <a:rPr lang="en-US" sz="2400" b="1" cap="none" spc="0" dirty="0">
                <a:ln w="22225">
                  <a:solidFill>
                    <a:schemeClr val="accent2"/>
                  </a:solidFill>
                  <a:prstDash val="solid"/>
                </a:ln>
                <a:solidFill>
                  <a:schemeClr val="accent5">
                    <a:lumMod val="40000"/>
                    <a:lumOff val="60000"/>
                  </a:schemeClr>
                </a:solidFill>
                <a:effectLst/>
              </a:rPr>
              <a:t>meetings</a:t>
            </a:r>
          </a:p>
        </p:txBody>
      </p:sp>
      <p:sp>
        <p:nvSpPr>
          <p:cNvPr id="18" name="Bent Arrow 17">
            <a:extLst>
              <a:ext uri="{FF2B5EF4-FFF2-40B4-BE49-F238E27FC236}">
                <a16:creationId xmlns:a16="http://schemas.microsoft.com/office/drawing/2014/main" id="{BEE2398E-D4C8-7B4C-927B-B3D707B617CE}"/>
              </a:ext>
            </a:extLst>
          </p:cNvPr>
          <p:cNvSpPr/>
          <p:nvPr/>
        </p:nvSpPr>
        <p:spPr>
          <a:xfrm rot="3859770">
            <a:off x="9754380" y="2635157"/>
            <a:ext cx="430557" cy="65612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a:extLst>
              <a:ext uri="{FF2B5EF4-FFF2-40B4-BE49-F238E27FC236}">
                <a16:creationId xmlns:a16="http://schemas.microsoft.com/office/drawing/2014/main" id="{F0776DB6-D611-094F-83C7-15BC0C68569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97699" y="1543977"/>
            <a:ext cx="1299201" cy="1083096"/>
          </a:xfrm>
          <a:prstGeom prst="rect">
            <a:avLst/>
          </a:prstGeom>
          <a:ln w="15875">
            <a:solidFill>
              <a:schemeClr val="tx1"/>
            </a:solidFill>
          </a:ln>
        </p:spPr>
      </p:pic>
    </p:spTree>
    <p:extLst>
      <p:ext uri="{BB962C8B-B14F-4D97-AF65-F5344CB8AC3E}">
        <p14:creationId xmlns:p14="http://schemas.microsoft.com/office/powerpoint/2010/main" val="388221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B094-0A38-3249-8F89-5C524355C76E}"/>
              </a:ext>
            </a:extLst>
          </p:cNvPr>
          <p:cNvSpPr>
            <a:spLocks noGrp="1"/>
          </p:cNvSpPr>
          <p:nvPr>
            <p:ph type="title"/>
          </p:nvPr>
        </p:nvSpPr>
        <p:spPr>
          <a:xfrm>
            <a:off x="931018" y="1806676"/>
            <a:ext cx="3426377" cy="1600200"/>
          </a:xfrm>
        </p:spPr>
        <p:txBody>
          <a:bodyPr/>
          <a:lstStyle/>
          <a:p>
            <a:pPr algn="ctr"/>
            <a:r>
              <a:rPr lang="en-US" sz="3400" dirty="0"/>
              <a:t>Showcasing</a:t>
            </a:r>
            <a:br>
              <a:rPr lang="en-US" sz="3400" dirty="0"/>
            </a:br>
            <a:r>
              <a:rPr lang="en-US" sz="3400" dirty="0"/>
              <a:t>Care Opinion in our Department</a:t>
            </a:r>
          </a:p>
        </p:txBody>
      </p:sp>
      <p:sp>
        <p:nvSpPr>
          <p:cNvPr id="4" name="Content Placeholder 3">
            <a:extLst>
              <a:ext uri="{FF2B5EF4-FFF2-40B4-BE49-F238E27FC236}">
                <a16:creationId xmlns:a16="http://schemas.microsoft.com/office/drawing/2014/main" id="{E251E2D2-9101-3445-91C0-69ECFE1EBC76}"/>
              </a:ext>
            </a:extLst>
          </p:cNvPr>
          <p:cNvSpPr>
            <a:spLocks noGrp="1"/>
          </p:cNvSpPr>
          <p:nvPr>
            <p:ph type="body" sz="half" idx="2"/>
          </p:nvPr>
        </p:nvSpPr>
        <p:spPr>
          <a:xfrm>
            <a:off x="1154954" y="3733800"/>
            <a:ext cx="2793158" cy="2895599"/>
          </a:xfrm>
        </p:spPr>
        <p:txBody>
          <a:bodyPr>
            <a:normAutofit/>
          </a:bodyPr>
          <a:lstStyle/>
          <a:p>
            <a:r>
              <a:rPr lang="en-US" sz="2000" dirty="0"/>
              <a:t>Excellence board in PAU</a:t>
            </a:r>
          </a:p>
          <a:p>
            <a:endParaRPr lang="en-US" sz="2000" dirty="0"/>
          </a:p>
          <a:p>
            <a:endParaRPr lang="en-US" sz="2000" dirty="0"/>
          </a:p>
        </p:txBody>
      </p:sp>
      <p:pic>
        <p:nvPicPr>
          <p:cNvPr id="8" name="Picture 7">
            <a:extLst>
              <a:ext uri="{FF2B5EF4-FFF2-40B4-BE49-F238E27FC236}">
                <a16:creationId xmlns:a16="http://schemas.microsoft.com/office/drawing/2014/main" id="{DD34B74B-338F-A24A-8F2E-BA0DA803A8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5446" y="63818"/>
            <a:ext cx="863831" cy="1011862"/>
          </a:xfrm>
          <a:prstGeom prst="rect">
            <a:avLst/>
          </a:prstGeom>
        </p:spPr>
      </p:pic>
      <p:pic>
        <p:nvPicPr>
          <p:cNvPr id="5" name="Content Placeholder 4">
            <a:extLst>
              <a:ext uri="{FF2B5EF4-FFF2-40B4-BE49-F238E27FC236}">
                <a16:creationId xmlns:a16="http://schemas.microsoft.com/office/drawing/2014/main" id="{238D936C-7054-6648-8A92-5D0DC2FD19A0}"/>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337110" y="415658"/>
            <a:ext cx="4590662" cy="5982437"/>
          </a:xfrm>
        </p:spPr>
      </p:pic>
    </p:spTree>
    <p:extLst>
      <p:ext uri="{BB962C8B-B14F-4D97-AF65-F5344CB8AC3E}">
        <p14:creationId xmlns:p14="http://schemas.microsoft.com/office/powerpoint/2010/main" val="2850225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251E2D2-9101-3445-91C0-69ECFE1EBC76}"/>
              </a:ext>
            </a:extLst>
          </p:cNvPr>
          <p:cNvSpPr>
            <a:spLocks noGrp="1"/>
          </p:cNvSpPr>
          <p:nvPr>
            <p:ph sz="half" idx="2"/>
          </p:nvPr>
        </p:nvSpPr>
        <p:spPr>
          <a:xfrm>
            <a:off x="957890" y="3616222"/>
            <a:ext cx="10280381" cy="670643"/>
          </a:xfrm>
        </p:spPr>
        <p:txBody>
          <a:bodyPr>
            <a:noAutofit/>
          </a:bodyPr>
          <a:lstStyle/>
          <a:p>
            <a:pPr marL="0" indent="0">
              <a:buNone/>
            </a:pPr>
            <a:r>
              <a:rPr lang="en-US" sz="2800" b="1" dirty="0"/>
              <a:t>Step 4:  Going Forward</a:t>
            </a:r>
          </a:p>
          <a:p>
            <a:pPr marL="457200" lvl="1" indent="0" algn="ctr">
              <a:buNone/>
            </a:pPr>
            <a:endParaRPr lang="en-US" sz="2800" dirty="0"/>
          </a:p>
          <a:p>
            <a:pPr algn="ctr"/>
            <a:endParaRPr lang="en-US" sz="2800" dirty="0"/>
          </a:p>
          <a:p>
            <a:pPr algn="ctr"/>
            <a:endParaRPr lang="en-US" sz="2800" dirty="0"/>
          </a:p>
        </p:txBody>
      </p:sp>
      <p:sp>
        <p:nvSpPr>
          <p:cNvPr id="8" name="Rectangle 7">
            <a:extLst>
              <a:ext uri="{FF2B5EF4-FFF2-40B4-BE49-F238E27FC236}">
                <a16:creationId xmlns:a16="http://schemas.microsoft.com/office/drawing/2014/main" id="{F9186357-388E-7740-A080-C4FAEF2AD4EF}"/>
              </a:ext>
            </a:extLst>
          </p:cNvPr>
          <p:cNvSpPr/>
          <p:nvPr/>
        </p:nvSpPr>
        <p:spPr>
          <a:xfrm>
            <a:off x="2774894" y="906547"/>
            <a:ext cx="6646371" cy="523220"/>
          </a:xfrm>
          <a:prstGeom prst="rect">
            <a:avLst/>
          </a:prstGeom>
        </p:spPr>
        <p:txBody>
          <a:bodyPr wrap="none">
            <a:spAutoFit/>
          </a:bodyPr>
          <a:lstStyle/>
          <a:p>
            <a:r>
              <a:rPr lang="en-US" sz="2800" b="1" dirty="0">
                <a:solidFill>
                  <a:schemeClr val="bg1"/>
                </a:solidFill>
              </a:rPr>
              <a:t>Care Opinion within our Department</a:t>
            </a:r>
          </a:p>
        </p:txBody>
      </p:sp>
      <p:pic>
        <p:nvPicPr>
          <p:cNvPr id="7" name="Picture 6">
            <a:extLst>
              <a:ext uri="{FF2B5EF4-FFF2-40B4-BE49-F238E27FC236}">
                <a16:creationId xmlns:a16="http://schemas.microsoft.com/office/drawing/2014/main" id="{3E12EA69-54A7-5F4C-8AE6-54CD06E4C5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5446" y="63818"/>
            <a:ext cx="863831" cy="1011862"/>
          </a:xfrm>
          <a:prstGeom prst="rect">
            <a:avLst/>
          </a:prstGeom>
        </p:spPr>
      </p:pic>
    </p:spTree>
    <p:extLst>
      <p:ext uri="{BB962C8B-B14F-4D97-AF65-F5344CB8AC3E}">
        <p14:creationId xmlns:p14="http://schemas.microsoft.com/office/powerpoint/2010/main" val="1482083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35B8E-1BA8-B646-BCD0-F9C81376C350}"/>
              </a:ext>
            </a:extLst>
          </p:cNvPr>
          <p:cNvSpPr>
            <a:spLocks noGrp="1"/>
          </p:cNvSpPr>
          <p:nvPr>
            <p:ph type="title"/>
          </p:nvPr>
        </p:nvSpPr>
        <p:spPr>
          <a:xfrm>
            <a:off x="995349" y="1703629"/>
            <a:ext cx="3397380" cy="1600200"/>
          </a:xfrm>
        </p:spPr>
        <p:txBody>
          <a:bodyPr/>
          <a:lstStyle/>
          <a:p>
            <a:pPr algn="ctr">
              <a:lnSpc>
                <a:spcPct val="150000"/>
              </a:lnSpc>
            </a:pPr>
            <a:r>
              <a:rPr lang="en-US" sz="2800" b="1" dirty="0"/>
              <a:t>Capturing the Voice of Young People on our Ward</a:t>
            </a:r>
          </a:p>
        </p:txBody>
      </p:sp>
      <p:sp>
        <p:nvSpPr>
          <p:cNvPr id="8" name="Content Placeholder 7">
            <a:extLst>
              <a:ext uri="{FF2B5EF4-FFF2-40B4-BE49-F238E27FC236}">
                <a16:creationId xmlns:a16="http://schemas.microsoft.com/office/drawing/2014/main" id="{AF9A6EE7-E9AC-6E48-B8AC-9429DF326C3A}"/>
              </a:ext>
            </a:extLst>
          </p:cNvPr>
          <p:cNvSpPr>
            <a:spLocks noGrp="1"/>
          </p:cNvSpPr>
          <p:nvPr>
            <p:ph idx="1"/>
          </p:nvPr>
        </p:nvSpPr>
        <p:spPr>
          <a:xfrm>
            <a:off x="5122606" y="1452879"/>
            <a:ext cx="6800220" cy="4572000"/>
          </a:xfrm>
        </p:spPr>
        <p:txBody>
          <a:bodyPr/>
          <a:lstStyle/>
          <a:p>
            <a:pPr>
              <a:lnSpc>
                <a:spcPct val="200000"/>
              </a:lnSpc>
            </a:pPr>
            <a:r>
              <a:rPr lang="en-US" dirty="0"/>
              <a:t>Patient Survey</a:t>
            </a:r>
          </a:p>
          <a:p>
            <a:pPr>
              <a:lnSpc>
                <a:spcPct val="200000"/>
              </a:lnSpc>
            </a:pPr>
            <a:r>
              <a:rPr lang="en-US" dirty="0"/>
              <a:t>Liaison with Consultant lead in Adolescent care</a:t>
            </a:r>
          </a:p>
          <a:p>
            <a:pPr>
              <a:lnSpc>
                <a:spcPct val="200000"/>
              </a:lnSpc>
            </a:pPr>
            <a:r>
              <a:rPr lang="en-US" dirty="0"/>
              <a:t>Hospital volunteers in spreading awareness and hearing stories</a:t>
            </a:r>
          </a:p>
          <a:p>
            <a:pPr>
              <a:lnSpc>
                <a:spcPct val="200000"/>
              </a:lnSpc>
            </a:pPr>
            <a:r>
              <a:rPr lang="en-US" dirty="0"/>
              <a:t>Discussion with the CAMHS participation lead</a:t>
            </a:r>
          </a:p>
          <a:p>
            <a:pPr>
              <a:lnSpc>
                <a:spcPct val="200000"/>
              </a:lnSpc>
            </a:pPr>
            <a:r>
              <a:rPr lang="en-US" dirty="0"/>
              <a:t>Spreading across the Directorate</a:t>
            </a:r>
          </a:p>
        </p:txBody>
      </p:sp>
      <p:sp>
        <p:nvSpPr>
          <p:cNvPr id="9" name="Text Placeholder 8">
            <a:extLst>
              <a:ext uri="{FF2B5EF4-FFF2-40B4-BE49-F238E27FC236}">
                <a16:creationId xmlns:a16="http://schemas.microsoft.com/office/drawing/2014/main" id="{7D6EAD25-D5FE-1E44-B917-279387D8B39A}"/>
              </a:ext>
            </a:extLst>
          </p:cNvPr>
          <p:cNvSpPr>
            <a:spLocks noGrp="1"/>
          </p:cNvSpPr>
          <p:nvPr>
            <p:ph type="body" sz="half" idx="2"/>
          </p:nvPr>
        </p:nvSpPr>
        <p:spPr>
          <a:xfrm>
            <a:off x="676137" y="3738879"/>
            <a:ext cx="3716592" cy="2895599"/>
          </a:xfrm>
        </p:spPr>
        <p:txBody>
          <a:bodyPr/>
          <a:lstStyle/>
          <a:p>
            <a:pPr algn="ctr">
              <a:lnSpc>
                <a:spcPct val="150000"/>
              </a:lnSpc>
            </a:pPr>
            <a:r>
              <a:rPr lang="en-US" dirty="0"/>
              <a:t>Gaining a better understanding into perceptions of what patient feedback means to young people including: </a:t>
            </a:r>
          </a:p>
          <a:p>
            <a:pPr marL="285750" indent="-285750" algn="ctr">
              <a:lnSpc>
                <a:spcPct val="150000"/>
              </a:lnSpc>
              <a:buFont typeface="Arial" panose="020B0604020202020204" pitchFamily="34" charset="0"/>
              <a:buChar char="•"/>
            </a:pPr>
            <a:r>
              <a:rPr lang="en-US" i="1" dirty="0"/>
              <a:t>it’s accessibility </a:t>
            </a:r>
          </a:p>
          <a:p>
            <a:pPr marL="285750" indent="-285750" algn="ctr">
              <a:lnSpc>
                <a:spcPct val="150000"/>
              </a:lnSpc>
              <a:buFont typeface="Arial" panose="020B0604020202020204" pitchFamily="34" charset="0"/>
              <a:buChar char="•"/>
            </a:pPr>
            <a:r>
              <a:rPr lang="en-US" i="1" dirty="0"/>
              <a:t>its’ role it can play in their care</a:t>
            </a:r>
          </a:p>
          <a:p>
            <a:pPr algn="ctr">
              <a:lnSpc>
                <a:spcPct val="150000"/>
              </a:lnSpc>
            </a:pPr>
            <a:endParaRPr lang="en-US" dirty="0"/>
          </a:p>
        </p:txBody>
      </p:sp>
      <p:pic>
        <p:nvPicPr>
          <p:cNvPr id="7" name="Picture 6">
            <a:extLst>
              <a:ext uri="{FF2B5EF4-FFF2-40B4-BE49-F238E27FC236}">
                <a16:creationId xmlns:a16="http://schemas.microsoft.com/office/drawing/2014/main" id="{15D99D17-88C6-5D4F-8D86-199A95F33D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6900" y="537006"/>
            <a:ext cx="1393302" cy="538675"/>
          </a:xfrm>
          <a:prstGeom prst="rect">
            <a:avLst/>
          </a:prstGeom>
        </p:spPr>
      </p:pic>
    </p:spTree>
    <p:extLst>
      <p:ext uri="{BB962C8B-B14F-4D97-AF65-F5344CB8AC3E}">
        <p14:creationId xmlns:p14="http://schemas.microsoft.com/office/powerpoint/2010/main" val="2075419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81C1-0739-C04E-B7E9-33285EFF9722}"/>
              </a:ext>
            </a:extLst>
          </p:cNvPr>
          <p:cNvSpPr>
            <a:spLocks noGrp="1"/>
          </p:cNvSpPr>
          <p:nvPr>
            <p:ph type="title"/>
          </p:nvPr>
        </p:nvSpPr>
        <p:spPr>
          <a:xfrm>
            <a:off x="1154955" y="1607635"/>
            <a:ext cx="2793158" cy="1600200"/>
          </a:xfrm>
        </p:spPr>
        <p:txBody>
          <a:bodyPr/>
          <a:lstStyle/>
          <a:p>
            <a:pPr algn="ctr"/>
            <a:r>
              <a:rPr lang="en-US" sz="3600" b="1" dirty="0"/>
              <a:t>My Learning</a:t>
            </a:r>
          </a:p>
        </p:txBody>
      </p:sp>
      <p:sp>
        <p:nvSpPr>
          <p:cNvPr id="3" name="Content Placeholder 2">
            <a:extLst>
              <a:ext uri="{FF2B5EF4-FFF2-40B4-BE49-F238E27FC236}">
                <a16:creationId xmlns:a16="http://schemas.microsoft.com/office/drawing/2014/main" id="{CE12E344-B496-A140-A9F5-443199963D2C}"/>
              </a:ext>
            </a:extLst>
          </p:cNvPr>
          <p:cNvSpPr>
            <a:spLocks noGrp="1"/>
          </p:cNvSpPr>
          <p:nvPr>
            <p:ph idx="1"/>
          </p:nvPr>
        </p:nvSpPr>
        <p:spPr>
          <a:xfrm>
            <a:off x="4952011" y="1448790"/>
            <a:ext cx="6982690" cy="4856018"/>
          </a:xfrm>
        </p:spPr>
        <p:txBody>
          <a:bodyPr>
            <a:normAutofit lnSpcReduction="10000"/>
          </a:bodyPr>
          <a:lstStyle/>
          <a:p>
            <a:r>
              <a:rPr lang="en-US" sz="2000" dirty="0"/>
              <a:t>Promotional strategies need to be simple &amp; accessible</a:t>
            </a:r>
          </a:p>
          <a:p>
            <a:endParaRPr lang="en-US" sz="2000" dirty="0"/>
          </a:p>
          <a:p>
            <a:r>
              <a:rPr lang="en-US" sz="2000" dirty="0"/>
              <a:t>Understand staff perspectives and experiences of feedback </a:t>
            </a:r>
          </a:p>
          <a:p>
            <a:endParaRPr lang="en-US" sz="2000" dirty="0"/>
          </a:p>
          <a:p>
            <a:r>
              <a:rPr lang="en-US" sz="2000" dirty="0"/>
              <a:t>Does require active engagement for its longevity </a:t>
            </a:r>
          </a:p>
          <a:p>
            <a:endParaRPr lang="en-US" sz="2000" dirty="0"/>
          </a:p>
          <a:p>
            <a:r>
              <a:rPr lang="en-US" sz="2000" dirty="0"/>
              <a:t>Care Opinion brings a wealth of positivity to the work place</a:t>
            </a:r>
          </a:p>
          <a:p>
            <a:endParaRPr lang="en-US" sz="2000" dirty="0"/>
          </a:p>
          <a:p>
            <a:r>
              <a:rPr lang="en-US" sz="2000" dirty="0"/>
              <a:t>Leads to positive change for patient care in real time</a:t>
            </a:r>
          </a:p>
          <a:p>
            <a:endParaRPr lang="en-US" sz="2000" dirty="0"/>
          </a:p>
        </p:txBody>
      </p:sp>
      <p:pic>
        <p:nvPicPr>
          <p:cNvPr id="6" name="Picture 5">
            <a:extLst>
              <a:ext uri="{FF2B5EF4-FFF2-40B4-BE49-F238E27FC236}">
                <a16:creationId xmlns:a16="http://schemas.microsoft.com/office/drawing/2014/main" id="{34A5EB9A-F8F2-B84C-BD29-5D64E5AD1D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5446" y="63818"/>
            <a:ext cx="863831" cy="1011862"/>
          </a:xfrm>
          <a:prstGeom prst="rect">
            <a:avLst/>
          </a:prstGeom>
        </p:spPr>
      </p:pic>
    </p:spTree>
    <p:extLst>
      <p:ext uri="{BB962C8B-B14F-4D97-AF65-F5344CB8AC3E}">
        <p14:creationId xmlns:p14="http://schemas.microsoft.com/office/powerpoint/2010/main" val="694427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14113-5C15-074D-8685-A78DD6303EDD}"/>
              </a:ext>
            </a:extLst>
          </p:cNvPr>
          <p:cNvSpPr>
            <a:spLocks noGrp="1"/>
          </p:cNvSpPr>
          <p:nvPr>
            <p:ph idx="1"/>
          </p:nvPr>
        </p:nvSpPr>
        <p:spPr>
          <a:xfrm>
            <a:off x="1886473" y="2840507"/>
            <a:ext cx="8825659" cy="3416300"/>
          </a:xfrm>
        </p:spPr>
        <p:txBody>
          <a:bodyPr>
            <a:normAutofit/>
          </a:bodyPr>
          <a:lstStyle/>
          <a:p>
            <a:pPr marL="0" indent="0" algn="ctr">
              <a:buNone/>
            </a:pPr>
            <a:r>
              <a:rPr lang="en-US" sz="4000" b="1" dirty="0"/>
              <a:t>Thank you</a:t>
            </a:r>
          </a:p>
          <a:p>
            <a:pPr marL="0" indent="0" algn="ctr">
              <a:buNone/>
            </a:pPr>
            <a:endParaRPr lang="en-US" sz="2000" b="1" dirty="0"/>
          </a:p>
          <a:p>
            <a:pPr marL="0" indent="0" algn="ctr">
              <a:buNone/>
            </a:pPr>
            <a:r>
              <a:rPr lang="en-US" sz="4000" b="1" dirty="0"/>
              <a:t>Any questions?</a:t>
            </a:r>
          </a:p>
          <a:p>
            <a:pPr marL="0" indent="0" algn="ctr">
              <a:buNone/>
            </a:pPr>
            <a:endParaRPr lang="en-US" sz="4000" b="1" dirty="0"/>
          </a:p>
          <a:p>
            <a:pPr marL="0" indent="0" algn="ctr">
              <a:buNone/>
            </a:pPr>
            <a:r>
              <a:rPr lang="en-US" sz="1400" dirty="0">
                <a:solidFill>
                  <a:schemeClr val="tx1"/>
                </a:solidFill>
              </a:rPr>
              <a:t>Holly.Mincher@SomersetFT.nhs.uk</a:t>
            </a:r>
          </a:p>
          <a:p>
            <a:pPr marL="0" indent="0" algn="ctr">
              <a:buNone/>
            </a:pPr>
            <a:r>
              <a:rPr lang="en-US" sz="1400" dirty="0" err="1">
                <a:solidFill>
                  <a:schemeClr val="tx1"/>
                </a:solidFill>
              </a:rPr>
              <a:t>Gita.Modgil@SomersetFT.nhs.uk</a:t>
            </a:r>
            <a:endParaRPr lang="en-US" sz="1400" dirty="0">
              <a:solidFill>
                <a:schemeClr val="tx1"/>
              </a:solidFill>
            </a:endParaRPr>
          </a:p>
          <a:p>
            <a:pPr marL="0" indent="0" algn="ctr">
              <a:buNone/>
            </a:pPr>
            <a:endParaRPr lang="en-US" sz="1400" dirty="0">
              <a:solidFill>
                <a:schemeClr val="tx1"/>
              </a:solidFill>
            </a:endParaRPr>
          </a:p>
        </p:txBody>
      </p:sp>
      <p:pic>
        <p:nvPicPr>
          <p:cNvPr id="4" name="Picture 3">
            <a:extLst>
              <a:ext uri="{FF2B5EF4-FFF2-40B4-BE49-F238E27FC236}">
                <a16:creationId xmlns:a16="http://schemas.microsoft.com/office/drawing/2014/main" id="{A1DBF988-3AD9-2A4A-BB53-E058EDC82E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6801" y="475932"/>
            <a:ext cx="4345004" cy="1712443"/>
          </a:xfrm>
          <a:prstGeom prst="rect">
            <a:avLst/>
          </a:prstGeom>
        </p:spPr>
      </p:pic>
      <p:pic>
        <p:nvPicPr>
          <p:cNvPr id="5" name="Picture 4">
            <a:extLst>
              <a:ext uri="{FF2B5EF4-FFF2-40B4-BE49-F238E27FC236}">
                <a16:creationId xmlns:a16="http://schemas.microsoft.com/office/drawing/2014/main" id="{1A4C3A98-FF10-3547-B6A3-793BD068A2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3501" y="600814"/>
            <a:ext cx="778304" cy="911679"/>
          </a:xfrm>
          <a:prstGeom prst="rect">
            <a:avLst/>
          </a:prstGeom>
        </p:spPr>
      </p:pic>
    </p:spTree>
    <p:extLst>
      <p:ext uri="{BB962C8B-B14F-4D97-AF65-F5344CB8AC3E}">
        <p14:creationId xmlns:p14="http://schemas.microsoft.com/office/powerpoint/2010/main" val="202439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B094-0A38-3249-8F89-5C524355C76E}"/>
              </a:ext>
            </a:extLst>
          </p:cNvPr>
          <p:cNvSpPr>
            <a:spLocks noGrp="1"/>
          </p:cNvSpPr>
          <p:nvPr>
            <p:ph type="title"/>
          </p:nvPr>
        </p:nvSpPr>
        <p:spPr>
          <a:xfrm>
            <a:off x="1125458" y="1447800"/>
            <a:ext cx="2793158" cy="1600200"/>
          </a:xfrm>
        </p:spPr>
        <p:txBody>
          <a:bodyPr/>
          <a:lstStyle/>
          <a:p>
            <a:pPr algn="ctr"/>
            <a:r>
              <a:rPr lang="en-US" sz="3200" b="1" dirty="0"/>
              <a:t>Patient and Family Feedback before Care Opinion…..</a:t>
            </a:r>
          </a:p>
        </p:txBody>
      </p:sp>
      <p:sp>
        <p:nvSpPr>
          <p:cNvPr id="4" name="Content Placeholder 3">
            <a:extLst>
              <a:ext uri="{FF2B5EF4-FFF2-40B4-BE49-F238E27FC236}">
                <a16:creationId xmlns:a16="http://schemas.microsoft.com/office/drawing/2014/main" id="{E251E2D2-9101-3445-91C0-69ECFE1EBC76}"/>
              </a:ext>
            </a:extLst>
          </p:cNvPr>
          <p:cNvSpPr>
            <a:spLocks noGrp="1"/>
          </p:cNvSpPr>
          <p:nvPr>
            <p:ph idx="1"/>
          </p:nvPr>
        </p:nvSpPr>
        <p:spPr>
          <a:xfrm>
            <a:off x="5243332" y="1447800"/>
            <a:ext cx="6948668" cy="4572000"/>
          </a:xfrm>
        </p:spPr>
        <p:txBody>
          <a:bodyPr>
            <a:normAutofit/>
          </a:bodyPr>
          <a:lstStyle/>
          <a:p>
            <a:r>
              <a:rPr lang="en-US" dirty="0"/>
              <a:t>Patients and families provided with a ‘letterbox’</a:t>
            </a:r>
          </a:p>
          <a:p>
            <a:pPr marL="0" indent="0">
              <a:buNone/>
            </a:pPr>
            <a:endParaRPr lang="en-US" dirty="0"/>
          </a:p>
          <a:p>
            <a:r>
              <a:rPr lang="en-US" dirty="0"/>
              <a:t>The Trust would collect the feedback </a:t>
            </a:r>
          </a:p>
          <a:p>
            <a:pPr marL="0" indent="0">
              <a:buNone/>
            </a:pPr>
            <a:endParaRPr lang="en-US" dirty="0"/>
          </a:p>
          <a:p>
            <a:r>
              <a:rPr lang="en-US" dirty="0"/>
              <a:t>Feedback was returned to the department months later</a:t>
            </a:r>
          </a:p>
          <a:p>
            <a:endParaRPr lang="en-US" dirty="0"/>
          </a:p>
          <a:p>
            <a:endParaRPr lang="en-US" dirty="0"/>
          </a:p>
        </p:txBody>
      </p:sp>
      <p:pic>
        <p:nvPicPr>
          <p:cNvPr id="10" name="Picture 9">
            <a:extLst>
              <a:ext uri="{FF2B5EF4-FFF2-40B4-BE49-F238E27FC236}">
                <a16:creationId xmlns:a16="http://schemas.microsoft.com/office/drawing/2014/main" id="{7A63DC66-F586-8E45-A313-3C78CFB43B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6900" y="527174"/>
            <a:ext cx="1393302" cy="538675"/>
          </a:xfrm>
          <a:prstGeom prst="rect">
            <a:avLst/>
          </a:prstGeom>
        </p:spPr>
      </p:pic>
      <p:pic>
        <p:nvPicPr>
          <p:cNvPr id="5" name="Picture 4">
            <a:extLst>
              <a:ext uri="{FF2B5EF4-FFF2-40B4-BE49-F238E27FC236}">
                <a16:creationId xmlns:a16="http://schemas.microsoft.com/office/drawing/2014/main" id="{54A2DF6D-4756-744D-9495-3A8DBFEF76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101333" y="3535929"/>
            <a:ext cx="2998838" cy="2249129"/>
          </a:xfrm>
          <a:prstGeom prst="rect">
            <a:avLst/>
          </a:prstGeom>
        </p:spPr>
      </p:pic>
    </p:spTree>
    <p:extLst>
      <p:ext uri="{BB962C8B-B14F-4D97-AF65-F5344CB8AC3E}">
        <p14:creationId xmlns:p14="http://schemas.microsoft.com/office/powerpoint/2010/main" val="188316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B094-0A38-3249-8F89-5C524355C76E}"/>
              </a:ext>
            </a:extLst>
          </p:cNvPr>
          <p:cNvSpPr>
            <a:spLocks noGrp="1"/>
          </p:cNvSpPr>
          <p:nvPr>
            <p:ph type="title"/>
          </p:nvPr>
        </p:nvSpPr>
        <p:spPr>
          <a:xfrm>
            <a:off x="1154954" y="1806677"/>
            <a:ext cx="2793158" cy="1600200"/>
          </a:xfrm>
        </p:spPr>
        <p:txBody>
          <a:bodyPr/>
          <a:lstStyle/>
          <a:p>
            <a:r>
              <a:rPr lang="en-US" sz="3400" dirty="0"/>
              <a:t>Promoting Care Opinion in our Department</a:t>
            </a:r>
          </a:p>
        </p:txBody>
      </p:sp>
      <p:pic>
        <p:nvPicPr>
          <p:cNvPr id="7" name="Content Placeholder 6">
            <a:extLst>
              <a:ext uri="{FF2B5EF4-FFF2-40B4-BE49-F238E27FC236}">
                <a16:creationId xmlns:a16="http://schemas.microsoft.com/office/drawing/2014/main" id="{5B39A1B7-5F9E-7D48-966E-53092334DB2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04794" y="3016250"/>
            <a:ext cx="3543300" cy="1435100"/>
          </a:xfrm>
        </p:spPr>
      </p:pic>
      <p:sp>
        <p:nvSpPr>
          <p:cNvPr id="4" name="Content Placeholder 3">
            <a:extLst>
              <a:ext uri="{FF2B5EF4-FFF2-40B4-BE49-F238E27FC236}">
                <a16:creationId xmlns:a16="http://schemas.microsoft.com/office/drawing/2014/main" id="{E251E2D2-9101-3445-91C0-69ECFE1EBC76}"/>
              </a:ext>
            </a:extLst>
          </p:cNvPr>
          <p:cNvSpPr>
            <a:spLocks noGrp="1"/>
          </p:cNvSpPr>
          <p:nvPr>
            <p:ph type="body" sz="half" idx="2"/>
          </p:nvPr>
        </p:nvSpPr>
        <p:spPr>
          <a:xfrm>
            <a:off x="1154954" y="3733800"/>
            <a:ext cx="2793158" cy="2895599"/>
          </a:xfrm>
        </p:spPr>
        <p:txBody>
          <a:bodyPr>
            <a:normAutofit/>
          </a:bodyPr>
          <a:lstStyle/>
          <a:p>
            <a:r>
              <a:rPr lang="en-US" dirty="0"/>
              <a:t>Our Kiosk in situ outside Acorn ward</a:t>
            </a:r>
          </a:p>
          <a:p>
            <a:endParaRPr lang="en-US" dirty="0"/>
          </a:p>
          <a:p>
            <a:endParaRPr lang="en-US" dirty="0"/>
          </a:p>
        </p:txBody>
      </p:sp>
      <p:pic>
        <p:nvPicPr>
          <p:cNvPr id="5" name="Content Placeholder 5">
            <a:extLst>
              <a:ext uri="{FF2B5EF4-FFF2-40B4-BE49-F238E27FC236}">
                <a16:creationId xmlns:a16="http://schemas.microsoft.com/office/drawing/2014/main" id="{7C03E637-8843-7843-883E-36E7B6DE72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0098" y="1376516"/>
            <a:ext cx="5764669" cy="4307349"/>
          </a:xfrm>
          <a:prstGeom prst="rect">
            <a:avLst/>
          </a:prstGeom>
        </p:spPr>
      </p:pic>
      <p:pic>
        <p:nvPicPr>
          <p:cNvPr id="8" name="Picture 7">
            <a:extLst>
              <a:ext uri="{FF2B5EF4-FFF2-40B4-BE49-F238E27FC236}">
                <a16:creationId xmlns:a16="http://schemas.microsoft.com/office/drawing/2014/main" id="{DD34B74B-338F-A24A-8F2E-BA0DA803A8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15446" y="63818"/>
            <a:ext cx="863831" cy="1011862"/>
          </a:xfrm>
          <a:prstGeom prst="rect">
            <a:avLst/>
          </a:prstGeom>
        </p:spPr>
      </p:pic>
    </p:spTree>
    <p:extLst>
      <p:ext uri="{BB962C8B-B14F-4D97-AF65-F5344CB8AC3E}">
        <p14:creationId xmlns:p14="http://schemas.microsoft.com/office/powerpoint/2010/main" val="193785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B094-0A38-3249-8F89-5C524355C76E}"/>
              </a:ext>
            </a:extLst>
          </p:cNvPr>
          <p:cNvSpPr>
            <a:spLocks noGrp="1"/>
          </p:cNvSpPr>
          <p:nvPr>
            <p:ph type="title"/>
          </p:nvPr>
        </p:nvSpPr>
        <p:spPr>
          <a:xfrm>
            <a:off x="1026329" y="1501273"/>
            <a:ext cx="9835661" cy="706964"/>
          </a:xfrm>
        </p:spPr>
        <p:txBody>
          <a:bodyPr/>
          <a:lstStyle/>
          <a:p>
            <a:pPr algn="ctr"/>
            <a:r>
              <a:rPr lang="en-US" sz="2600" b="1" i="1" dirty="0"/>
              <a:t>The Relaunch</a:t>
            </a:r>
          </a:p>
        </p:txBody>
      </p:sp>
      <p:sp>
        <p:nvSpPr>
          <p:cNvPr id="4" name="Content Placeholder 3">
            <a:extLst>
              <a:ext uri="{FF2B5EF4-FFF2-40B4-BE49-F238E27FC236}">
                <a16:creationId xmlns:a16="http://schemas.microsoft.com/office/drawing/2014/main" id="{E251E2D2-9101-3445-91C0-69ECFE1EBC76}"/>
              </a:ext>
            </a:extLst>
          </p:cNvPr>
          <p:cNvSpPr>
            <a:spLocks noGrp="1"/>
          </p:cNvSpPr>
          <p:nvPr>
            <p:ph sz="half" idx="2"/>
          </p:nvPr>
        </p:nvSpPr>
        <p:spPr>
          <a:xfrm>
            <a:off x="957890" y="3616222"/>
            <a:ext cx="10899813" cy="670643"/>
          </a:xfrm>
        </p:spPr>
        <p:txBody>
          <a:bodyPr>
            <a:noAutofit/>
          </a:bodyPr>
          <a:lstStyle/>
          <a:p>
            <a:pPr marL="0" indent="0">
              <a:buNone/>
            </a:pPr>
            <a:r>
              <a:rPr lang="en-US" sz="2800" b="1" dirty="0"/>
              <a:t>Step 1:  Understanding staff members experiences and </a:t>
            </a:r>
          </a:p>
          <a:p>
            <a:pPr marL="0" indent="0">
              <a:buNone/>
            </a:pPr>
            <a:r>
              <a:rPr lang="en-US" sz="2800" b="1" dirty="0"/>
              <a:t>             perspectives of patient and family feedback </a:t>
            </a:r>
          </a:p>
          <a:p>
            <a:pPr marL="0" indent="0">
              <a:buNone/>
            </a:pPr>
            <a:r>
              <a:rPr lang="en-US" sz="2800" b="1" dirty="0"/>
              <a:t>                                  – Staff questionnaire</a:t>
            </a:r>
          </a:p>
          <a:p>
            <a:pPr marL="0" indent="0" algn="ctr">
              <a:buNone/>
            </a:pPr>
            <a:endParaRPr lang="en-US" sz="2800" b="1" dirty="0"/>
          </a:p>
          <a:p>
            <a:pPr marL="457200" lvl="1" indent="0" algn="ctr">
              <a:buNone/>
            </a:pPr>
            <a:endParaRPr lang="en-US" sz="2800" dirty="0"/>
          </a:p>
          <a:p>
            <a:pPr algn="ctr"/>
            <a:endParaRPr lang="en-US" sz="2800" dirty="0"/>
          </a:p>
          <a:p>
            <a:pPr algn="ctr"/>
            <a:endParaRPr lang="en-US" sz="2800" dirty="0"/>
          </a:p>
        </p:txBody>
      </p:sp>
      <p:pic>
        <p:nvPicPr>
          <p:cNvPr id="10" name="Picture 9">
            <a:extLst>
              <a:ext uri="{FF2B5EF4-FFF2-40B4-BE49-F238E27FC236}">
                <a16:creationId xmlns:a16="http://schemas.microsoft.com/office/drawing/2014/main" id="{7A63DC66-F586-8E45-A313-3C78CFB43B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6900" y="537006"/>
            <a:ext cx="1393302" cy="538675"/>
          </a:xfrm>
          <a:prstGeom prst="rect">
            <a:avLst/>
          </a:prstGeom>
        </p:spPr>
      </p:pic>
      <p:sp>
        <p:nvSpPr>
          <p:cNvPr id="8" name="Rectangle 7">
            <a:extLst>
              <a:ext uri="{FF2B5EF4-FFF2-40B4-BE49-F238E27FC236}">
                <a16:creationId xmlns:a16="http://schemas.microsoft.com/office/drawing/2014/main" id="{F9186357-388E-7740-A080-C4FAEF2AD4EF}"/>
              </a:ext>
            </a:extLst>
          </p:cNvPr>
          <p:cNvSpPr/>
          <p:nvPr/>
        </p:nvSpPr>
        <p:spPr>
          <a:xfrm>
            <a:off x="1791421" y="827889"/>
            <a:ext cx="8305479" cy="523220"/>
          </a:xfrm>
          <a:prstGeom prst="rect">
            <a:avLst/>
          </a:prstGeom>
        </p:spPr>
        <p:txBody>
          <a:bodyPr wrap="none">
            <a:spAutoFit/>
          </a:bodyPr>
          <a:lstStyle/>
          <a:p>
            <a:r>
              <a:rPr lang="en-US" sz="2800" b="1" dirty="0">
                <a:solidFill>
                  <a:schemeClr val="bg1"/>
                </a:solidFill>
              </a:rPr>
              <a:t>Promoting Care Opinion within our Department</a:t>
            </a:r>
          </a:p>
        </p:txBody>
      </p:sp>
    </p:spTree>
    <p:extLst>
      <p:ext uri="{BB962C8B-B14F-4D97-AF65-F5344CB8AC3E}">
        <p14:creationId xmlns:p14="http://schemas.microsoft.com/office/powerpoint/2010/main" val="227829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186357-388E-7740-A080-C4FAEF2AD4EF}"/>
              </a:ext>
            </a:extLst>
          </p:cNvPr>
          <p:cNvSpPr/>
          <p:nvPr/>
        </p:nvSpPr>
        <p:spPr>
          <a:xfrm>
            <a:off x="1033019" y="1001847"/>
            <a:ext cx="3193503" cy="4533292"/>
          </a:xfrm>
          <a:prstGeom prst="rect">
            <a:avLst/>
          </a:prstGeom>
        </p:spPr>
        <p:txBody>
          <a:bodyPr wrap="none">
            <a:spAutoFit/>
          </a:bodyPr>
          <a:lstStyle/>
          <a:p>
            <a:pPr algn="ctr">
              <a:lnSpc>
                <a:spcPct val="150000"/>
              </a:lnSpc>
            </a:pPr>
            <a:r>
              <a:rPr lang="en-US" sz="2800" b="1" dirty="0">
                <a:solidFill>
                  <a:schemeClr val="bg1"/>
                </a:solidFill>
              </a:rPr>
              <a:t>Experiences and </a:t>
            </a:r>
          </a:p>
          <a:p>
            <a:pPr algn="ctr">
              <a:lnSpc>
                <a:spcPct val="150000"/>
              </a:lnSpc>
            </a:pPr>
            <a:r>
              <a:rPr lang="en-US" sz="2800" b="1" dirty="0">
                <a:solidFill>
                  <a:schemeClr val="bg1"/>
                </a:solidFill>
              </a:rPr>
              <a:t>perceptions of </a:t>
            </a:r>
          </a:p>
          <a:p>
            <a:pPr algn="ctr">
              <a:lnSpc>
                <a:spcPct val="150000"/>
              </a:lnSpc>
            </a:pPr>
            <a:r>
              <a:rPr lang="en-US" sz="2800" b="1" dirty="0">
                <a:solidFill>
                  <a:schemeClr val="bg1"/>
                </a:solidFill>
              </a:rPr>
              <a:t>patient </a:t>
            </a:r>
          </a:p>
          <a:p>
            <a:pPr algn="ctr">
              <a:lnSpc>
                <a:spcPct val="150000"/>
              </a:lnSpc>
            </a:pPr>
            <a:r>
              <a:rPr lang="en-US" sz="2800" b="1" dirty="0">
                <a:solidFill>
                  <a:schemeClr val="bg1"/>
                </a:solidFill>
              </a:rPr>
              <a:t>feedback </a:t>
            </a:r>
          </a:p>
          <a:p>
            <a:pPr algn="ctr">
              <a:lnSpc>
                <a:spcPct val="150000"/>
              </a:lnSpc>
            </a:pPr>
            <a:r>
              <a:rPr lang="en-US" sz="2800" b="1" dirty="0">
                <a:solidFill>
                  <a:schemeClr val="bg1"/>
                </a:solidFill>
              </a:rPr>
              <a:t>in an </a:t>
            </a:r>
          </a:p>
          <a:p>
            <a:pPr algn="ctr">
              <a:lnSpc>
                <a:spcPct val="150000"/>
              </a:lnSpc>
            </a:pPr>
            <a:r>
              <a:rPr lang="en-US" sz="2800" b="1" dirty="0">
                <a:solidFill>
                  <a:schemeClr val="bg1"/>
                </a:solidFill>
              </a:rPr>
              <a:t>acute </a:t>
            </a:r>
          </a:p>
          <a:p>
            <a:pPr algn="ctr">
              <a:lnSpc>
                <a:spcPct val="150000"/>
              </a:lnSpc>
            </a:pPr>
            <a:r>
              <a:rPr lang="en-US" sz="2800" b="1" dirty="0">
                <a:solidFill>
                  <a:schemeClr val="bg1"/>
                </a:solidFill>
              </a:rPr>
              <a:t>Paediatric setting</a:t>
            </a:r>
          </a:p>
        </p:txBody>
      </p:sp>
      <p:sp>
        <p:nvSpPr>
          <p:cNvPr id="5" name="Content Placeholder 4">
            <a:extLst>
              <a:ext uri="{FF2B5EF4-FFF2-40B4-BE49-F238E27FC236}">
                <a16:creationId xmlns:a16="http://schemas.microsoft.com/office/drawing/2014/main" id="{A0EF00ED-94E3-504F-AE7C-642E38A71C17}"/>
              </a:ext>
            </a:extLst>
          </p:cNvPr>
          <p:cNvSpPr>
            <a:spLocks noGrp="1"/>
          </p:cNvSpPr>
          <p:nvPr>
            <p:ph idx="1"/>
          </p:nvPr>
        </p:nvSpPr>
        <p:spPr>
          <a:xfrm>
            <a:off x="5127585" y="1447800"/>
            <a:ext cx="6748039" cy="4572000"/>
          </a:xfrm>
        </p:spPr>
        <p:txBody>
          <a:bodyPr/>
          <a:lstStyle/>
          <a:p>
            <a:r>
              <a:rPr lang="en-US" dirty="0"/>
              <a:t>40% responded </a:t>
            </a:r>
          </a:p>
          <a:p>
            <a:endParaRPr lang="en-US" dirty="0"/>
          </a:p>
          <a:p>
            <a:r>
              <a:rPr lang="en-US" dirty="0"/>
              <a:t>Mix of Doctors and Nursing staff of all grades and bands</a:t>
            </a:r>
          </a:p>
          <a:p>
            <a:endParaRPr lang="en-US" dirty="0"/>
          </a:p>
          <a:p>
            <a:r>
              <a:rPr lang="en-US" dirty="0"/>
              <a:t>All work within the acute paediatric setting</a:t>
            </a:r>
          </a:p>
        </p:txBody>
      </p:sp>
      <p:pic>
        <p:nvPicPr>
          <p:cNvPr id="11" name="Picture 10">
            <a:extLst>
              <a:ext uri="{FF2B5EF4-FFF2-40B4-BE49-F238E27FC236}">
                <a16:creationId xmlns:a16="http://schemas.microsoft.com/office/drawing/2014/main" id="{EBDEFB90-2427-0442-87EF-5146B6D19B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5446" y="63818"/>
            <a:ext cx="863831" cy="1011862"/>
          </a:xfrm>
          <a:prstGeom prst="rect">
            <a:avLst/>
          </a:prstGeom>
        </p:spPr>
      </p:pic>
    </p:spTree>
    <p:extLst>
      <p:ext uri="{BB962C8B-B14F-4D97-AF65-F5344CB8AC3E}">
        <p14:creationId xmlns:p14="http://schemas.microsoft.com/office/powerpoint/2010/main" val="204655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9FC1-2816-E542-800A-D74A1FE28F79}"/>
              </a:ext>
            </a:extLst>
          </p:cNvPr>
          <p:cNvSpPr>
            <a:spLocks noGrp="1"/>
          </p:cNvSpPr>
          <p:nvPr>
            <p:ph type="title"/>
          </p:nvPr>
        </p:nvSpPr>
        <p:spPr>
          <a:xfrm>
            <a:off x="432283" y="563722"/>
            <a:ext cx="10073485" cy="706964"/>
          </a:xfrm>
        </p:spPr>
        <p:txBody>
          <a:bodyPr/>
          <a:lstStyle/>
          <a:p>
            <a:pPr algn="ctr"/>
            <a:r>
              <a:rPr lang="en-US" sz="2800" dirty="0"/>
              <a:t>Experiences and perceptions of patient feedback in an acute Paediatric setting</a:t>
            </a:r>
          </a:p>
        </p:txBody>
      </p:sp>
      <p:sp>
        <p:nvSpPr>
          <p:cNvPr id="3" name="TextBox 2">
            <a:extLst>
              <a:ext uri="{FF2B5EF4-FFF2-40B4-BE49-F238E27FC236}">
                <a16:creationId xmlns:a16="http://schemas.microsoft.com/office/drawing/2014/main" id="{7BBDF270-4673-B04E-A02A-4ED0295CBB6C}"/>
              </a:ext>
            </a:extLst>
          </p:cNvPr>
          <p:cNvSpPr txBox="1"/>
          <p:nvPr/>
        </p:nvSpPr>
        <p:spPr>
          <a:xfrm>
            <a:off x="521111" y="1491117"/>
            <a:ext cx="11867535" cy="369332"/>
          </a:xfrm>
          <a:prstGeom prst="rect">
            <a:avLst/>
          </a:prstGeom>
          <a:noFill/>
        </p:spPr>
        <p:txBody>
          <a:bodyPr wrap="square" rtlCol="0">
            <a:spAutoFit/>
          </a:bodyPr>
          <a:lstStyle/>
          <a:p>
            <a:r>
              <a:rPr lang="en-US" b="1" i="1" dirty="0">
                <a:solidFill>
                  <a:schemeClr val="bg1"/>
                </a:solidFill>
              </a:rPr>
              <a:t>What </a:t>
            </a:r>
            <a:r>
              <a:rPr lang="en-US" b="1" i="1" dirty="0">
                <a:solidFill>
                  <a:schemeClr val="accent2"/>
                </a:solidFill>
              </a:rPr>
              <a:t>benefits</a:t>
            </a:r>
            <a:r>
              <a:rPr lang="en-US" b="1" i="1" dirty="0">
                <a:solidFill>
                  <a:schemeClr val="bg1"/>
                </a:solidFill>
              </a:rPr>
              <a:t> have you encountered when using Care opinion experiences have you encountered? </a:t>
            </a:r>
          </a:p>
        </p:txBody>
      </p:sp>
      <p:sp>
        <p:nvSpPr>
          <p:cNvPr id="4" name="TextBox 3">
            <a:extLst>
              <a:ext uri="{FF2B5EF4-FFF2-40B4-BE49-F238E27FC236}">
                <a16:creationId xmlns:a16="http://schemas.microsoft.com/office/drawing/2014/main" id="{0AE3BAF9-48DF-1748-9546-3D8975564BD7}"/>
              </a:ext>
            </a:extLst>
          </p:cNvPr>
          <p:cNvSpPr txBox="1"/>
          <p:nvPr/>
        </p:nvSpPr>
        <p:spPr>
          <a:xfrm>
            <a:off x="888388" y="4785959"/>
            <a:ext cx="11201569" cy="830997"/>
          </a:xfrm>
          <a:prstGeom prst="rect">
            <a:avLst/>
          </a:prstGeom>
          <a:noFill/>
        </p:spPr>
        <p:txBody>
          <a:bodyPr wrap="square" rtlCol="0">
            <a:spAutoFit/>
          </a:bodyPr>
          <a:lstStyle/>
          <a:p>
            <a:pPr algn="r"/>
            <a:r>
              <a:rPr lang="en-GB" sz="1600" dirty="0"/>
              <a:t>“the </a:t>
            </a:r>
            <a:r>
              <a:rPr lang="en-GB" sz="1600" dirty="0">
                <a:solidFill>
                  <a:schemeClr val="accent6"/>
                </a:solidFill>
              </a:rPr>
              <a:t>positive impact </a:t>
            </a:r>
            <a:r>
              <a:rPr lang="en-GB" sz="1600" dirty="0"/>
              <a:t>of families feedback on individual colleagues; change with paediatric services (environment, catering, teamwork); sharing patient stories across directorate and with the Trust exec teams; raising the platform of paediatrics within our Trust.”</a:t>
            </a:r>
            <a:endParaRPr lang="en-US" sz="1600" dirty="0"/>
          </a:p>
        </p:txBody>
      </p:sp>
      <p:sp>
        <p:nvSpPr>
          <p:cNvPr id="5" name="TextBox 4">
            <a:extLst>
              <a:ext uri="{FF2B5EF4-FFF2-40B4-BE49-F238E27FC236}">
                <a16:creationId xmlns:a16="http://schemas.microsoft.com/office/drawing/2014/main" id="{D802D962-1D89-C646-9987-C2865A51072E}"/>
              </a:ext>
            </a:extLst>
          </p:cNvPr>
          <p:cNvSpPr txBox="1"/>
          <p:nvPr/>
        </p:nvSpPr>
        <p:spPr>
          <a:xfrm>
            <a:off x="720841" y="5838779"/>
            <a:ext cx="7030065" cy="830997"/>
          </a:xfrm>
          <a:prstGeom prst="rect">
            <a:avLst/>
          </a:prstGeom>
          <a:noFill/>
        </p:spPr>
        <p:txBody>
          <a:bodyPr wrap="square" rtlCol="0">
            <a:spAutoFit/>
          </a:bodyPr>
          <a:lstStyle/>
          <a:p>
            <a:r>
              <a:rPr lang="en-GB" sz="1600" dirty="0"/>
              <a:t>“Generally very good feedback from the people who have taken time to use CO- </a:t>
            </a:r>
            <a:r>
              <a:rPr lang="en-GB" sz="1600" dirty="0">
                <a:solidFill>
                  <a:schemeClr val="accent6"/>
                </a:solidFill>
              </a:rPr>
              <a:t>boost to personal/team morale</a:t>
            </a:r>
            <a:r>
              <a:rPr lang="en-GB" sz="1600" dirty="0"/>
              <a:t>. I think if people had a significant complaint to make they wouldn't use CO.”</a:t>
            </a:r>
            <a:endParaRPr lang="en-US" sz="1600" dirty="0"/>
          </a:p>
        </p:txBody>
      </p:sp>
      <p:sp>
        <p:nvSpPr>
          <p:cNvPr id="7" name="TextBox 6">
            <a:extLst>
              <a:ext uri="{FF2B5EF4-FFF2-40B4-BE49-F238E27FC236}">
                <a16:creationId xmlns:a16="http://schemas.microsoft.com/office/drawing/2014/main" id="{497378CB-9935-474C-8D44-3281BF7903FB}"/>
              </a:ext>
            </a:extLst>
          </p:cNvPr>
          <p:cNvSpPr txBox="1"/>
          <p:nvPr/>
        </p:nvSpPr>
        <p:spPr>
          <a:xfrm>
            <a:off x="8726128" y="6094160"/>
            <a:ext cx="4168877" cy="584775"/>
          </a:xfrm>
          <a:prstGeom prst="rect">
            <a:avLst/>
          </a:prstGeom>
          <a:noFill/>
        </p:spPr>
        <p:txBody>
          <a:bodyPr wrap="square" rtlCol="0">
            <a:spAutoFit/>
          </a:bodyPr>
          <a:lstStyle/>
          <a:p>
            <a:r>
              <a:rPr lang="en-GB" sz="1600" dirty="0"/>
              <a:t>“Positive feedback can be very </a:t>
            </a:r>
            <a:r>
              <a:rPr lang="en-GB" sz="1600" dirty="0">
                <a:solidFill>
                  <a:schemeClr val="accent6"/>
                </a:solidFill>
              </a:rPr>
              <a:t>motivating</a:t>
            </a:r>
            <a:r>
              <a:rPr lang="en-GB" sz="1600" dirty="0"/>
              <a:t>”.</a:t>
            </a:r>
            <a:endParaRPr lang="en-US" sz="1600" dirty="0"/>
          </a:p>
        </p:txBody>
      </p:sp>
      <p:sp>
        <p:nvSpPr>
          <p:cNvPr id="9" name="TextBox 8">
            <a:extLst>
              <a:ext uri="{FF2B5EF4-FFF2-40B4-BE49-F238E27FC236}">
                <a16:creationId xmlns:a16="http://schemas.microsoft.com/office/drawing/2014/main" id="{6F412FF7-E47B-0941-9762-260DCCE2898D}"/>
              </a:ext>
            </a:extLst>
          </p:cNvPr>
          <p:cNvSpPr txBox="1"/>
          <p:nvPr/>
        </p:nvSpPr>
        <p:spPr>
          <a:xfrm>
            <a:off x="8937523" y="2274614"/>
            <a:ext cx="3136489" cy="338554"/>
          </a:xfrm>
          <a:prstGeom prst="rect">
            <a:avLst/>
          </a:prstGeom>
          <a:noFill/>
        </p:spPr>
        <p:txBody>
          <a:bodyPr wrap="square" rtlCol="0">
            <a:spAutoFit/>
          </a:bodyPr>
          <a:lstStyle/>
          <a:p>
            <a:r>
              <a:rPr lang="en-GB" sz="1600" dirty="0"/>
              <a:t>“everyone </a:t>
            </a:r>
            <a:r>
              <a:rPr lang="en-GB" sz="1600" dirty="0">
                <a:solidFill>
                  <a:schemeClr val="accent6"/>
                </a:solidFill>
              </a:rPr>
              <a:t>thrives on praise</a:t>
            </a:r>
            <a:r>
              <a:rPr lang="en-GB" sz="1600" dirty="0"/>
              <a:t>!”</a:t>
            </a:r>
            <a:endParaRPr lang="en-US" sz="1600" dirty="0"/>
          </a:p>
        </p:txBody>
      </p:sp>
      <p:sp>
        <p:nvSpPr>
          <p:cNvPr id="11" name="TextBox 10">
            <a:extLst>
              <a:ext uri="{FF2B5EF4-FFF2-40B4-BE49-F238E27FC236}">
                <a16:creationId xmlns:a16="http://schemas.microsoft.com/office/drawing/2014/main" id="{E7A8CEC7-5AD4-804A-A35E-12087BEA096F}"/>
              </a:ext>
            </a:extLst>
          </p:cNvPr>
          <p:cNvSpPr txBox="1"/>
          <p:nvPr/>
        </p:nvSpPr>
        <p:spPr>
          <a:xfrm>
            <a:off x="115360" y="2839558"/>
            <a:ext cx="8949981" cy="830997"/>
          </a:xfrm>
          <a:prstGeom prst="rect">
            <a:avLst/>
          </a:prstGeom>
          <a:noFill/>
        </p:spPr>
        <p:txBody>
          <a:bodyPr wrap="square" rtlCol="0">
            <a:spAutoFit/>
          </a:bodyPr>
          <a:lstStyle/>
          <a:p>
            <a:r>
              <a:rPr lang="en-GB" sz="1600" dirty="0"/>
              <a:t>“</a:t>
            </a:r>
            <a:r>
              <a:rPr lang="en-GB" sz="1600" dirty="0">
                <a:solidFill>
                  <a:schemeClr val="accent4"/>
                </a:solidFill>
              </a:rPr>
              <a:t>Ideas for ways to improve patient/family experience </a:t>
            </a:r>
            <a:r>
              <a:rPr lang="en-GB" sz="1600" dirty="0"/>
              <a:t>Written </a:t>
            </a:r>
            <a:r>
              <a:rPr lang="en-GB" sz="1600" dirty="0">
                <a:solidFill>
                  <a:schemeClr val="accent6"/>
                </a:solidFill>
              </a:rPr>
              <a:t>evidence of compliments</a:t>
            </a:r>
            <a:r>
              <a:rPr lang="en-GB" sz="1600" dirty="0"/>
              <a:t>”</a:t>
            </a:r>
          </a:p>
          <a:p>
            <a:endParaRPr lang="en-GB" sz="1600" dirty="0"/>
          </a:p>
          <a:p>
            <a:r>
              <a:rPr lang="en-GB" sz="1600" dirty="0"/>
              <a:t>“Finding out ways to </a:t>
            </a:r>
            <a:r>
              <a:rPr lang="en-GB" sz="1600" dirty="0">
                <a:solidFill>
                  <a:schemeClr val="accent4"/>
                </a:solidFill>
              </a:rPr>
              <a:t>improve care</a:t>
            </a:r>
            <a:r>
              <a:rPr lang="en-GB" sz="1600" dirty="0"/>
              <a:t>”.                         “</a:t>
            </a:r>
            <a:r>
              <a:rPr lang="en-GB" sz="1600" dirty="0">
                <a:solidFill>
                  <a:schemeClr val="accent4"/>
                </a:solidFill>
              </a:rPr>
              <a:t>Areas of improvement</a:t>
            </a:r>
            <a:r>
              <a:rPr lang="en-GB" sz="1600" dirty="0"/>
              <a:t>”</a:t>
            </a:r>
            <a:endParaRPr lang="en-US" sz="1600" dirty="0"/>
          </a:p>
        </p:txBody>
      </p:sp>
      <p:sp>
        <p:nvSpPr>
          <p:cNvPr id="13" name="TextBox 12">
            <a:extLst>
              <a:ext uri="{FF2B5EF4-FFF2-40B4-BE49-F238E27FC236}">
                <a16:creationId xmlns:a16="http://schemas.microsoft.com/office/drawing/2014/main" id="{7A62603B-346C-E945-9BF1-112E121B481E}"/>
              </a:ext>
            </a:extLst>
          </p:cNvPr>
          <p:cNvSpPr txBox="1"/>
          <p:nvPr/>
        </p:nvSpPr>
        <p:spPr>
          <a:xfrm>
            <a:off x="115360" y="2412023"/>
            <a:ext cx="4889257" cy="338554"/>
          </a:xfrm>
          <a:prstGeom prst="rect">
            <a:avLst/>
          </a:prstGeom>
          <a:noFill/>
        </p:spPr>
        <p:txBody>
          <a:bodyPr wrap="square" rtlCol="0">
            <a:spAutoFit/>
          </a:bodyPr>
          <a:lstStyle/>
          <a:p>
            <a:r>
              <a:rPr lang="en-GB" sz="1600" dirty="0"/>
              <a:t>”increased trust and honest open feedback”</a:t>
            </a:r>
            <a:endParaRPr lang="en-US" sz="1600" dirty="0"/>
          </a:p>
        </p:txBody>
      </p:sp>
      <p:sp>
        <p:nvSpPr>
          <p:cNvPr id="14" name="TextBox 13">
            <a:extLst>
              <a:ext uri="{FF2B5EF4-FFF2-40B4-BE49-F238E27FC236}">
                <a16:creationId xmlns:a16="http://schemas.microsoft.com/office/drawing/2014/main" id="{4F21EC43-8827-3142-9670-4678AC1D7F08}"/>
              </a:ext>
            </a:extLst>
          </p:cNvPr>
          <p:cNvSpPr txBox="1"/>
          <p:nvPr/>
        </p:nvSpPr>
        <p:spPr>
          <a:xfrm>
            <a:off x="5216012" y="2348995"/>
            <a:ext cx="3510116" cy="338554"/>
          </a:xfrm>
          <a:prstGeom prst="rect">
            <a:avLst/>
          </a:prstGeom>
          <a:noFill/>
        </p:spPr>
        <p:txBody>
          <a:bodyPr wrap="square" rtlCol="0">
            <a:spAutoFit/>
          </a:bodyPr>
          <a:lstStyle/>
          <a:p>
            <a:r>
              <a:rPr lang="en-GB" sz="1600" dirty="0"/>
              <a:t>“personal, </a:t>
            </a:r>
            <a:r>
              <a:rPr lang="en-GB" sz="1600" dirty="0">
                <a:solidFill>
                  <a:schemeClr val="accent6"/>
                </a:solidFill>
              </a:rPr>
              <a:t>positive feedback</a:t>
            </a:r>
            <a:r>
              <a:rPr lang="en-GB" sz="1600" dirty="0"/>
              <a:t>”</a:t>
            </a:r>
            <a:endParaRPr lang="en-US" sz="1600" dirty="0"/>
          </a:p>
        </p:txBody>
      </p:sp>
      <p:sp>
        <p:nvSpPr>
          <p:cNvPr id="15" name="TextBox 14">
            <a:extLst>
              <a:ext uri="{FF2B5EF4-FFF2-40B4-BE49-F238E27FC236}">
                <a16:creationId xmlns:a16="http://schemas.microsoft.com/office/drawing/2014/main" id="{532586CA-A8FE-7F49-B0AB-25CF906D56F6}"/>
              </a:ext>
            </a:extLst>
          </p:cNvPr>
          <p:cNvSpPr txBox="1"/>
          <p:nvPr/>
        </p:nvSpPr>
        <p:spPr>
          <a:xfrm>
            <a:off x="9977250" y="3084126"/>
            <a:ext cx="1527982" cy="338554"/>
          </a:xfrm>
          <a:prstGeom prst="rect">
            <a:avLst/>
          </a:prstGeom>
          <a:noFill/>
        </p:spPr>
        <p:txBody>
          <a:bodyPr wrap="none" rtlCol="0">
            <a:spAutoFit/>
          </a:bodyPr>
          <a:lstStyle/>
          <a:p>
            <a:r>
              <a:rPr lang="en-GB" sz="1600" dirty="0"/>
              <a:t>“</a:t>
            </a:r>
            <a:r>
              <a:rPr lang="en-GB" sz="1600" dirty="0">
                <a:solidFill>
                  <a:schemeClr val="accent6"/>
                </a:solidFill>
              </a:rPr>
              <a:t>Happy staff</a:t>
            </a:r>
            <a:r>
              <a:rPr lang="en-GB" sz="1600" dirty="0"/>
              <a:t>”</a:t>
            </a:r>
            <a:endParaRPr lang="en-US" sz="1600" dirty="0"/>
          </a:p>
        </p:txBody>
      </p:sp>
      <p:sp>
        <p:nvSpPr>
          <p:cNvPr id="6" name="TextBox 5">
            <a:extLst>
              <a:ext uri="{FF2B5EF4-FFF2-40B4-BE49-F238E27FC236}">
                <a16:creationId xmlns:a16="http://schemas.microsoft.com/office/drawing/2014/main" id="{D92D69D2-6284-DC4A-AA81-940723587BA9}"/>
              </a:ext>
            </a:extLst>
          </p:cNvPr>
          <p:cNvSpPr txBox="1"/>
          <p:nvPr/>
        </p:nvSpPr>
        <p:spPr>
          <a:xfrm>
            <a:off x="77360" y="3830559"/>
            <a:ext cx="10663881" cy="830997"/>
          </a:xfrm>
          <a:prstGeom prst="rect">
            <a:avLst/>
          </a:prstGeom>
          <a:noFill/>
        </p:spPr>
        <p:txBody>
          <a:bodyPr wrap="square" rtlCol="0">
            <a:spAutoFit/>
          </a:bodyPr>
          <a:lstStyle/>
          <a:p>
            <a:r>
              <a:rPr lang="en-GB" sz="1600" dirty="0"/>
              <a:t>“Increased feedback from a wider range of service users to highlight good practice points but also things </a:t>
            </a:r>
            <a:r>
              <a:rPr lang="en-GB" sz="1600" dirty="0">
                <a:solidFill>
                  <a:schemeClr val="accent4"/>
                </a:solidFill>
              </a:rPr>
              <a:t>we can change</a:t>
            </a:r>
            <a:r>
              <a:rPr lang="en-GB" sz="1600" dirty="0"/>
              <a:t>. This could be simple things about the environment through to more fundamental changes to our practice”</a:t>
            </a:r>
            <a:endParaRPr lang="en-US" sz="1600" dirty="0"/>
          </a:p>
        </p:txBody>
      </p:sp>
      <p:pic>
        <p:nvPicPr>
          <p:cNvPr id="16" name="Picture 15">
            <a:extLst>
              <a:ext uri="{FF2B5EF4-FFF2-40B4-BE49-F238E27FC236}">
                <a16:creationId xmlns:a16="http://schemas.microsoft.com/office/drawing/2014/main" id="{01B09399-6124-8E45-9F3B-24F27C10B1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6900" y="537006"/>
            <a:ext cx="1393302" cy="538675"/>
          </a:xfrm>
          <a:prstGeom prst="rect">
            <a:avLst/>
          </a:prstGeom>
        </p:spPr>
      </p:pic>
    </p:spTree>
    <p:extLst>
      <p:ext uri="{BB962C8B-B14F-4D97-AF65-F5344CB8AC3E}">
        <p14:creationId xmlns:p14="http://schemas.microsoft.com/office/powerpoint/2010/main" val="89293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9FC1-2816-E542-800A-D74A1FE28F79}"/>
              </a:ext>
            </a:extLst>
          </p:cNvPr>
          <p:cNvSpPr>
            <a:spLocks noGrp="1"/>
          </p:cNvSpPr>
          <p:nvPr>
            <p:ph type="title"/>
          </p:nvPr>
        </p:nvSpPr>
        <p:spPr>
          <a:xfrm>
            <a:off x="432283" y="563722"/>
            <a:ext cx="10073485" cy="706964"/>
          </a:xfrm>
        </p:spPr>
        <p:txBody>
          <a:bodyPr/>
          <a:lstStyle/>
          <a:p>
            <a:pPr algn="ctr"/>
            <a:r>
              <a:rPr lang="en-US" sz="2800" dirty="0"/>
              <a:t>Experiences and perceptions of patient feedback in an acute Paediatric setting</a:t>
            </a:r>
          </a:p>
        </p:txBody>
      </p:sp>
      <p:sp>
        <p:nvSpPr>
          <p:cNvPr id="3" name="TextBox 2">
            <a:extLst>
              <a:ext uri="{FF2B5EF4-FFF2-40B4-BE49-F238E27FC236}">
                <a16:creationId xmlns:a16="http://schemas.microsoft.com/office/drawing/2014/main" id="{7BBDF270-4673-B04E-A02A-4ED0295CBB6C}"/>
              </a:ext>
            </a:extLst>
          </p:cNvPr>
          <p:cNvSpPr txBox="1"/>
          <p:nvPr/>
        </p:nvSpPr>
        <p:spPr>
          <a:xfrm>
            <a:off x="521111" y="1491117"/>
            <a:ext cx="11867535" cy="353943"/>
          </a:xfrm>
          <a:prstGeom prst="rect">
            <a:avLst/>
          </a:prstGeom>
          <a:noFill/>
        </p:spPr>
        <p:txBody>
          <a:bodyPr wrap="square" rtlCol="0">
            <a:spAutoFit/>
          </a:bodyPr>
          <a:lstStyle/>
          <a:p>
            <a:r>
              <a:rPr lang="en-US" sz="1700" b="1" i="1" dirty="0">
                <a:solidFill>
                  <a:schemeClr val="bg1"/>
                </a:solidFill>
              </a:rPr>
              <a:t>What </a:t>
            </a:r>
            <a:r>
              <a:rPr lang="en-US" sz="1700" b="1" i="1" dirty="0">
                <a:solidFill>
                  <a:schemeClr val="accent2"/>
                </a:solidFill>
              </a:rPr>
              <a:t>challenges</a:t>
            </a:r>
            <a:r>
              <a:rPr lang="en-US" sz="1700" b="1" i="1" dirty="0">
                <a:solidFill>
                  <a:schemeClr val="bg1"/>
                </a:solidFill>
              </a:rPr>
              <a:t> have you encountered when using Care opinion experiences have you encountered? </a:t>
            </a:r>
          </a:p>
        </p:txBody>
      </p:sp>
      <p:sp>
        <p:nvSpPr>
          <p:cNvPr id="9" name="TextBox 8">
            <a:extLst>
              <a:ext uri="{FF2B5EF4-FFF2-40B4-BE49-F238E27FC236}">
                <a16:creationId xmlns:a16="http://schemas.microsoft.com/office/drawing/2014/main" id="{6F412FF7-E47B-0941-9762-260DCCE2898D}"/>
              </a:ext>
            </a:extLst>
          </p:cNvPr>
          <p:cNvSpPr txBox="1"/>
          <p:nvPr/>
        </p:nvSpPr>
        <p:spPr>
          <a:xfrm>
            <a:off x="8937523" y="2741589"/>
            <a:ext cx="3136489" cy="369332"/>
          </a:xfrm>
          <a:prstGeom prst="rect">
            <a:avLst/>
          </a:prstGeom>
          <a:noFill/>
        </p:spPr>
        <p:txBody>
          <a:bodyPr wrap="square" rtlCol="0">
            <a:spAutoFit/>
          </a:bodyPr>
          <a:lstStyle/>
          <a:p>
            <a:r>
              <a:rPr lang="en-GB" sz="1600" dirty="0"/>
              <a:t>“</a:t>
            </a:r>
            <a:r>
              <a:rPr lang="en-GB" dirty="0">
                <a:solidFill>
                  <a:srgbClr val="00B050"/>
                </a:solidFill>
              </a:rPr>
              <a:t>awkward to ask</a:t>
            </a:r>
            <a:r>
              <a:rPr lang="en-GB" sz="1600" dirty="0"/>
              <a:t>!”</a:t>
            </a:r>
            <a:endParaRPr lang="en-US" sz="1600" dirty="0"/>
          </a:p>
        </p:txBody>
      </p:sp>
      <p:sp>
        <p:nvSpPr>
          <p:cNvPr id="11" name="TextBox 10">
            <a:extLst>
              <a:ext uri="{FF2B5EF4-FFF2-40B4-BE49-F238E27FC236}">
                <a16:creationId xmlns:a16="http://schemas.microsoft.com/office/drawing/2014/main" id="{E7A8CEC7-5AD4-804A-A35E-12087BEA096F}"/>
              </a:ext>
            </a:extLst>
          </p:cNvPr>
          <p:cNvSpPr txBox="1"/>
          <p:nvPr/>
        </p:nvSpPr>
        <p:spPr>
          <a:xfrm>
            <a:off x="521111" y="5528336"/>
            <a:ext cx="11454581" cy="369332"/>
          </a:xfrm>
          <a:prstGeom prst="rect">
            <a:avLst/>
          </a:prstGeom>
          <a:noFill/>
        </p:spPr>
        <p:txBody>
          <a:bodyPr wrap="square" rtlCol="0">
            <a:spAutoFit/>
          </a:bodyPr>
          <a:lstStyle/>
          <a:p>
            <a:r>
              <a:rPr lang="en-GB" sz="1600" dirty="0"/>
              <a:t>“</a:t>
            </a:r>
            <a:r>
              <a:rPr lang="en-GB" dirty="0">
                <a:solidFill>
                  <a:srgbClr val="FF0000"/>
                </a:solidFill>
              </a:rPr>
              <a:t>Time</a:t>
            </a:r>
            <a:r>
              <a:rPr lang="en-GB" dirty="0"/>
              <a:t> taken- often want to go home quickly once discharged (especially if following a long wait)</a:t>
            </a:r>
            <a:r>
              <a:rPr lang="en-GB" sz="1600" dirty="0"/>
              <a:t>”</a:t>
            </a:r>
            <a:endParaRPr lang="en-US" sz="1600" dirty="0"/>
          </a:p>
        </p:txBody>
      </p:sp>
      <p:sp>
        <p:nvSpPr>
          <p:cNvPr id="13" name="TextBox 12">
            <a:extLst>
              <a:ext uri="{FF2B5EF4-FFF2-40B4-BE49-F238E27FC236}">
                <a16:creationId xmlns:a16="http://schemas.microsoft.com/office/drawing/2014/main" id="{7A62603B-346C-E945-9BF1-112E121B481E}"/>
              </a:ext>
            </a:extLst>
          </p:cNvPr>
          <p:cNvSpPr txBox="1"/>
          <p:nvPr/>
        </p:nvSpPr>
        <p:spPr>
          <a:xfrm>
            <a:off x="774121" y="2792177"/>
            <a:ext cx="4889257" cy="369332"/>
          </a:xfrm>
          <a:prstGeom prst="rect">
            <a:avLst/>
          </a:prstGeom>
          <a:noFill/>
        </p:spPr>
        <p:txBody>
          <a:bodyPr wrap="square" rtlCol="0">
            <a:spAutoFit/>
          </a:bodyPr>
          <a:lstStyle/>
          <a:p>
            <a:r>
              <a:rPr lang="en-GB" sz="1600" dirty="0"/>
              <a:t>”</a:t>
            </a:r>
            <a:r>
              <a:rPr lang="en-GB" dirty="0"/>
              <a:t> Parents don't fill the forms in</a:t>
            </a:r>
            <a:r>
              <a:rPr lang="en-GB" sz="1600" dirty="0"/>
              <a:t>”</a:t>
            </a:r>
            <a:endParaRPr lang="en-US" sz="1600" dirty="0"/>
          </a:p>
        </p:txBody>
      </p:sp>
      <p:sp>
        <p:nvSpPr>
          <p:cNvPr id="14" name="TextBox 13">
            <a:extLst>
              <a:ext uri="{FF2B5EF4-FFF2-40B4-BE49-F238E27FC236}">
                <a16:creationId xmlns:a16="http://schemas.microsoft.com/office/drawing/2014/main" id="{4F21EC43-8827-3142-9670-4678AC1D7F08}"/>
              </a:ext>
            </a:extLst>
          </p:cNvPr>
          <p:cNvSpPr txBox="1"/>
          <p:nvPr/>
        </p:nvSpPr>
        <p:spPr>
          <a:xfrm>
            <a:off x="1853380" y="3939298"/>
            <a:ext cx="8760541" cy="369332"/>
          </a:xfrm>
          <a:prstGeom prst="rect">
            <a:avLst/>
          </a:prstGeom>
          <a:noFill/>
        </p:spPr>
        <p:txBody>
          <a:bodyPr wrap="square" rtlCol="0">
            <a:spAutoFit/>
          </a:bodyPr>
          <a:lstStyle/>
          <a:p>
            <a:r>
              <a:rPr lang="en-GB" sz="1600" dirty="0"/>
              <a:t>“</a:t>
            </a:r>
            <a:r>
              <a:rPr lang="en-GB" dirty="0"/>
              <a:t>families can be scared of </a:t>
            </a:r>
            <a:r>
              <a:rPr lang="en-GB" dirty="0">
                <a:solidFill>
                  <a:srgbClr val="0070C0"/>
                </a:solidFill>
              </a:rPr>
              <a:t>technology</a:t>
            </a:r>
            <a:r>
              <a:rPr lang="en-GB" dirty="0"/>
              <a:t>, refuse to take part or just not bother</a:t>
            </a:r>
            <a:r>
              <a:rPr lang="en-GB" sz="1600" dirty="0"/>
              <a:t>”</a:t>
            </a:r>
            <a:endParaRPr lang="en-US" sz="1600" dirty="0"/>
          </a:p>
        </p:txBody>
      </p:sp>
      <p:sp>
        <p:nvSpPr>
          <p:cNvPr id="12" name="TextBox 11">
            <a:extLst>
              <a:ext uri="{FF2B5EF4-FFF2-40B4-BE49-F238E27FC236}">
                <a16:creationId xmlns:a16="http://schemas.microsoft.com/office/drawing/2014/main" id="{12D53AB2-5453-1F45-85E2-19BE3324FDEC}"/>
              </a:ext>
            </a:extLst>
          </p:cNvPr>
          <p:cNvSpPr txBox="1"/>
          <p:nvPr/>
        </p:nvSpPr>
        <p:spPr>
          <a:xfrm>
            <a:off x="206477" y="4683000"/>
            <a:ext cx="3293807" cy="369332"/>
          </a:xfrm>
          <a:prstGeom prst="rect">
            <a:avLst/>
          </a:prstGeom>
          <a:noFill/>
        </p:spPr>
        <p:txBody>
          <a:bodyPr wrap="square" rtlCol="0">
            <a:spAutoFit/>
          </a:bodyPr>
          <a:lstStyle/>
          <a:p>
            <a:r>
              <a:rPr lang="en-GB" sz="1600" dirty="0"/>
              <a:t>“</a:t>
            </a:r>
            <a:r>
              <a:rPr lang="en-GB" dirty="0">
                <a:solidFill>
                  <a:srgbClr val="FF0000"/>
                </a:solidFill>
              </a:rPr>
              <a:t>time</a:t>
            </a:r>
            <a:r>
              <a:rPr lang="en-GB" dirty="0"/>
              <a:t>, </a:t>
            </a:r>
            <a:r>
              <a:rPr lang="en-GB" dirty="0">
                <a:solidFill>
                  <a:srgbClr val="0070C0"/>
                </a:solidFill>
              </a:rPr>
              <a:t>technical</a:t>
            </a:r>
            <a:r>
              <a:rPr lang="en-GB" dirty="0"/>
              <a:t> problems?</a:t>
            </a:r>
            <a:r>
              <a:rPr lang="en-GB" sz="1600" dirty="0"/>
              <a:t>”</a:t>
            </a:r>
            <a:endParaRPr lang="en-US" sz="1600" dirty="0"/>
          </a:p>
        </p:txBody>
      </p:sp>
      <p:sp>
        <p:nvSpPr>
          <p:cNvPr id="16" name="TextBox 15">
            <a:extLst>
              <a:ext uri="{FF2B5EF4-FFF2-40B4-BE49-F238E27FC236}">
                <a16:creationId xmlns:a16="http://schemas.microsoft.com/office/drawing/2014/main" id="{71D37C2E-0C71-D748-9F89-14BF2793BC10}"/>
              </a:ext>
            </a:extLst>
          </p:cNvPr>
          <p:cNvSpPr txBox="1"/>
          <p:nvPr/>
        </p:nvSpPr>
        <p:spPr>
          <a:xfrm>
            <a:off x="4355690" y="4784101"/>
            <a:ext cx="7325032" cy="369332"/>
          </a:xfrm>
          <a:prstGeom prst="rect">
            <a:avLst/>
          </a:prstGeom>
          <a:noFill/>
        </p:spPr>
        <p:txBody>
          <a:bodyPr wrap="square" rtlCol="0">
            <a:spAutoFit/>
          </a:bodyPr>
          <a:lstStyle/>
          <a:p>
            <a:r>
              <a:rPr lang="en-GB" sz="1600" dirty="0"/>
              <a:t>“</a:t>
            </a:r>
            <a:r>
              <a:rPr lang="en-GB" dirty="0"/>
              <a:t>It can be difficult </a:t>
            </a:r>
            <a:r>
              <a:rPr lang="en-GB" dirty="0">
                <a:solidFill>
                  <a:srgbClr val="00B050"/>
                </a:solidFill>
              </a:rPr>
              <a:t>to persuade </a:t>
            </a:r>
            <a:r>
              <a:rPr lang="en-GB" dirty="0"/>
              <a:t>patients/parents to partake</a:t>
            </a:r>
            <a:r>
              <a:rPr lang="en-GB" sz="1600" dirty="0"/>
              <a:t>”</a:t>
            </a:r>
            <a:endParaRPr lang="en-US" sz="1600" dirty="0"/>
          </a:p>
        </p:txBody>
      </p:sp>
      <p:sp>
        <p:nvSpPr>
          <p:cNvPr id="6" name="TextBox 5">
            <a:extLst>
              <a:ext uri="{FF2B5EF4-FFF2-40B4-BE49-F238E27FC236}">
                <a16:creationId xmlns:a16="http://schemas.microsoft.com/office/drawing/2014/main" id="{E58791AD-7112-E744-AE73-2C620BB1CA34}"/>
              </a:ext>
            </a:extLst>
          </p:cNvPr>
          <p:cNvSpPr txBox="1"/>
          <p:nvPr/>
        </p:nvSpPr>
        <p:spPr>
          <a:xfrm>
            <a:off x="206477" y="3372639"/>
            <a:ext cx="11739716" cy="369332"/>
          </a:xfrm>
          <a:prstGeom prst="rect">
            <a:avLst/>
          </a:prstGeom>
          <a:noFill/>
        </p:spPr>
        <p:txBody>
          <a:bodyPr wrap="square" rtlCol="0">
            <a:spAutoFit/>
          </a:bodyPr>
          <a:lstStyle/>
          <a:p>
            <a:r>
              <a:rPr lang="en-GB" dirty="0"/>
              <a:t>"access to the form. </a:t>
            </a:r>
            <a:r>
              <a:rPr lang="en-GB" dirty="0">
                <a:solidFill>
                  <a:srgbClr val="FF0000"/>
                </a:solidFill>
              </a:rPr>
              <a:t>timely</a:t>
            </a:r>
            <a:r>
              <a:rPr lang="en-GB" dirty="0"/>
              <a:t> completion. pressure from clinician to complete versus receiving good care”</a:t>
            </a:r>
            <a:endParaRPr lang="en-US" dirty="0"/>
          </a:p>
        </p:txBody>
      </p:sp>
      <p:sp>
        <p:nvSpPr>
          <p:cNvPr id="8" name="TextBox 7">
            <a:extLst>
              <a:ext uri="{FF2B5EF4-FFF2-40B4-BE49-F238E27FC236}">
                <a16:creationId xmlns:a16="http://schemas.microsoft.com/office/drawing/2014/main" id="{A859C6C8-A125-6A4B-9709-FBF393BCC90B}"/>
              </a:ext>
            </a:extLst>
          </p:cNvPr>
          <p:cNvSpPr txBox="1"/>
          <p:nvPr/>
        </p:nvSpPr>
        <p:spPr>
          <a:xfrm>
            <a:off x="285136" y="6302765"/>
            <a:ext cx="6744929" cy="369332"/>
          </a:xfrm>
          <a:prstGeom prst="rect">
            <a:avLst/>
          </a:prstGeom>
          <a:noFill/>
        </p:spPr>
        <p:txBody>
          <a:bodyPr wrap="square" rtlCol="0">
            <a:spAutoFit/>
          </a:bodyPr>
          <a:lstStyle/>
          <a:p>
            <a:r>
              <a:rPr lang="en-GB" dirty="0"/>
              <a:t>“</a:t>
            </a:r>
            <a:r>
              <a:rPr lang="en-GB" dirty="0">
                <a:solidFill>
                  <a:srgbClr val="00B050"/>
                </a:solidFill>
              </a:rPr>
              <a:t>actually getting people fill in this </a:t>
            </a:r>
            <a:r>
              <a:rPr lang="en-GB" dirty="0"/>
              <a:t>was the problem before”</a:t>
            </a:r>
            <a:endParaRPr lang="en-US" dirty="0"/>
          </a:p>
        </p:txBody>
      </p:sp>
      <p:sp>
        <p:nvSpPr>
          <p:cNvPr id="10" name="TextBox 9">
            <a:extLst>
              <a:ext uri="{FF2B5EF4-FFF2-40B4-BE49-F238E27FC236}">
                <a16:creationId xmlns:a16="http://schemas.microsoft.com/office/drawing/2014/main" id="{48A8596B-303E-9D40-85B3-56CFD1423F03}"/>
              </a:ext>
            </a:extLst>
          </p:cNvPr>
          <p:cNvSpPr txBox="1"/>
          <p:nvPr/>
        </p:nvSpPr>
        <p:spPr>
          <a:xfrm>
            <a:off x="4739147" y="2741550"/>
            <a:ext cx="3982065" cy="369332"/>
          </a:xfrm>
          <a:prstGeom prst="rect">
            <a:avLst/>
          </a:prstGeom>
          <a:noFill/>
        </p:spPr>
        <p:txBody>
          <a:bodyPr wrap="square" rtlCol="0">
            <a:spAutoFit/>
          </a:bodyPr>
          <a:lstStyle/>
          <a:p>
            <a:r>
              <a:rPr lang="en-GB" dirty="0"/>
              <a:t>“</a:t>
            </a:r>
            <a:r>
              <a:rPr lang="en-GB" dirty="0">
                <a:solidFill>
                  <a:srgbClr val="0070C0"/>
                </a:solidFill>
              </a:rPr>
              <a:t>access to device</a:t>
            </a:r>
            <a:r>
              <a:rPr lang="en-GB" dirty="0"/>
              <a:t>, </a:t>
            </a:r>
            <a:r>
              <a:rPr lang="en-GB" dirty="0">
                <a:solidFill>
                  <a:srgbClr val="FF0000"/>
                </a:solidFill>
              </a:rPr>
              <a:t>time</a:t>
            </a:r>
            <a:r>
              <a:rPr lang="en-GB" dirty="0"/>
              <a:t> to do it”</a:t>
            </a:r>
            <a:endParaRPr lang="en-US" dirty="0"/>
          </a:p>
        </p:txBody>
      </p:sp>
      <p:pic>
        <p:nvPicPr>
          <p:cNvPr id="17" name="Picture 16">
            <a:extLst>
              <a:ext uri="{FF2B5EF4-FFF2-40B4-BE49-F238E27FC236}">
                <a16:creationId xmlns:a16="http://schemas.microsoft.com/office/drawing/2014/main" id="{BCAAABB3-4D03-1440-A7E0-8C4361A2C7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5446" y="63818"/>
            <a:ext cx="863831" cy="1011862"/>
          </a:xfrm>
          <a:prstGeom prst="rect">
            <a:avLst/>
          </a:prstGeom>
        </p:spPr>
      </p:pic>
    </p:spTree>
    <p:extLst>
      <p:ext uri="{BB962C8B-B14F-4D97-AF65-F5344CB8AC3E}">
        <p14:creationId xmlns:p14="http://schemas.microsoft.com/office/powerpoint/2010/main" val="21451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B094-0A38-3249-8F89-5C524355C76E}"/>
              </a:ext>
            </a:extLst>
          </p:cNvPr>
          <p:cNvSpPr>
            <a:spLocks noGrp="1"/>
          </p:cNvSpPr>
          <p:nvPr>
            <p:ph type="title"/>
          </p:nvPr>
        </p:nvSpPr>
        <p:spPr>
          <a:xfrm>
            <a:off x="1026329" y="1501273"/>
            <a:ext cx="9835661" cy="706964"/>
          </a:xfrm>
        </p:spPr>
        <p:txBody>
          <a:bodyPr/>
          <a:lstStyle/>
          <a:p>
            <a:pPr algn="ctr"/>
            <a:r>
              <a:rPr lang="en-US" sz="2600" b="1" i="1" dirty="0"/>
              <a:t>Promotion</a:t>
            </a:r>
          </a:p>
        </p:txBody>
      </p:sp>
      <p:sp>
        <p:nvSpPr>
          <p:cNvPr id="4" name="Content Placeholder 3">
            <a:extLst>
              <a:ext uri="{FF2B5EF4-FFF2-40B4-BE49-F238E27FC236}">
                <a16:creationId xmlns:a16="http://schemas.microsoft.com/office/drawing/2014/main" id="{E251E2D2-9101-3445-91C0-69ECFE1EBC76}"/>
              </a:ext>
            </a:extLst>
          </p:cNvPr>
          <p:cNvSpPr>
            <a:spLocks noGrp="1"/>
          </p:cNvSpPr>
          <p:nvPr>
            <p:ph sz="half" idx="2"/>
          </p:nvPr>
        </p:nvSpPr>
        <p:spPr>
          <a:xfrm>
            <a:off x="581609" y="3094415"/>
            <a:ext cx="10280381" cy="670643"/>
          </a:xfrm>
        </p:spPr>
        <p:txBody>
          <a:bodyPr>
            <a:noAutofit/>
          </a:bodyPr>
          <a:lstStyle/>
          <a:p>
            <a:pPr marL="0" indent="0">
              <a:buNone/>
            </a:pPr>
            <a:r>
              <a:rPr lang="en-US" sz="2800" b="1" dirty="0"/>
              <a:t>Step 2:  Promotional Activities - </a:t>
            </a:r>
            <a:r>
              <a:rPr lang="en-US" sz="2800" b="1" i="1" dirty="0"/>
              <a:t>Increasing accessibility  </a:t>
            </a:r>
          </a:p>
          <a:p>
            <a:pPr marL="0" indent="0" algn="ctr">
              <a:buNone/>
            </a:pPr>
            <a:endParaRPr lang="en-US" sz="2800" b="1" dirty="0"/>
          </a:p>
          <a:p>
            <a:pPr marL="457200" lvl="1" indent="0" algn="ctr">
              <a:buNone/>
            </a:pPr>
            <a:endParaRPr lang="en-US" sz="2800" dirty="0"/>
          </a:p>
          <a:p>
            <a:pPr algn="ctr"/>
            <a:endParaRPr lang="en-US" sz="2800" dirty="0"/>
          </a:p>
          <a:p>
            <a:pPr algn="ctr"/>
            <a:endParaRPr lang="en-US" sz="2800" dirty="0"/>
          </a:p>
        </p:txBody>
      </p:sp>
      <p:pic>
        <p:nvPicPr>
          <p:cNvPr id="10" name="Picture 9">
            <a:extLst>
              <a:ext uri="{FF2B5EF4-FFF2-40B4-BE49-F238E27FC236}">
                <a16:creationId xmlns:a16="http://schemas.microsoft.com/office/drawing/2014/main" id="{7A63DC66-F586-8E45-A313-3C78CFB43B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6900" y="537006"/>
            <a:ext cx="1393302" cy="538675"/>
          </a:xfrm>
          <a:prstGeom prst="rect">
            <a:avLst/>
          </a:prstGeom>
        </p:spPr>
      </p:pic>
      <p:sp>
        <p:nvSpPr>
          <p:cNvPr id="8" name="Rectangle 7">
            <a:extLst>
              <a:ext uri="{FF2B5EF4-FFF2-40B4-BE49-F238E27FC236}">
                <a16:creationId xmlns:a16="http://schemas.microsoft.com/office/drawing/2014/main" id="{F9186357-388E-7740-A080-C4FAEF2AD4EF}"/>
              </a:ext>
            </a:extLst>
          </p:cNvPr>
          <p:cNvSpPr/>
          <p:nvPr/>
        </p:nvSpPr>
        <p:spPr>
          <a:xfrm>
            <a:off x="1791421" y="827889"/>
            <a:ext cx="8305479" cy="523220"/>
          </a:xfrm>
          <a:prstGeom prst="rect">
            <a:avLst/>
          </a:prstGeom>
        </p:spPr>
        <p:txBody>
          <a:bodyPr wrap="none">
            <a:spAutoFit/>
          </a:bodyPr>
          <a:lstStyle/>
          <a:p>
            <a:r>
              <a:rPr lang="en-US" sz="2800" b="1" dirty="0">
                <a:solidFill>
                  <a:schemeClr val="bg1"/>
                </a:solidFill>
              </a:rPr>
              <a:t>Promoting Care Opinion within our Department</a:t>
            </a:r>
          </a:p>
        </p:txBody>
      </p:sp>
      <p:pic>
        <p:nvPicPr>
          <p:cNvPr id="5" name="Picture 4">
            <a:extLst>
              <a:ext uri="{FF2B5EF4-FFF2-40B4-BE49-F238E27FC236}">
                <a16:creationId xmlns:a16="http://schemas.microsoft.com/office/drawing/2014/main" id="{5F8B74F9-B76B-4B47-913B-BA5F1E16FE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96309" y="4090220"/>
            <a:ext cx="3695700" cy="2298700"/>
          </a:xfrm>
          <a:prstGeom prst="rect">
            <a:avLst/>
          </a:prstGeom>
        </p:spPr>
      </p:pic>
    </p:spTree>
    <p:extLst>
      <p:ext uri="{BB962C8B-B14F-4D97-AF65-F5344CB8AC3E}">
        <p14:creationId xmlns:p14="http://schemas.microsoft.com/office/powerpoint/2010/main" val="3764814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6" ma:contentTypeDescription="Create a new document." ma:contentTypeScope="" ma:versionID="d62867a208bb933fc22168749048a8c5">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ef711cd5f8b9762d719190804f3ef9e0"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D41282-EDF1-4ED9-8629-2E080960F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fa861-369f-4035-a868-dd727a8f1ebe"/>
    <ds:schemaRef ds:uri="db480776-5128-43a3-b677-12ebb2d77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CF843A-F381-419E-887E-1823C5D30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11763</TotalTime>
  <Words>2196</Words>
  <Application>Microsoft Macintosh PowerPoint</Application>
  <PresentationFormat>Widescreen</PresentationFormat>
  <Paragraphs>341</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Academy Engraved LET Plain:1.0</vt:lpstr>
      <vt:lpstr>Arial</vt:lpstr>
      <vt:lpstr>Calibri</vt:lpstr>
      <vt:lpstr>Century Gothic</vt:lpstr>
      <vt:lpstr>Wingdings 3</vt:lpstr>
      <vt:lpstr>Ion Boardroom</vt:lpstr>
      <vt:lpstr>‘Monkey needs your help’:  How a Paediatric unit helped Monkey in his quest for Patient &amp; Family Feedback.  </vt:lpstr>
      <vt:lpstr>Overview</vt:lpstr>
      <vt:lpstr>Patient and Family Feedback before Care Opinion…..</vt:lpstr>
      <vt:lpstr>Promoting Care Opinion in our Department</vt:lpstr>
      <vt:lpstr>The Relaunch</vt:lpstr>
      <vt:lpstr>PowerPoint Presentation</vt:lpstr>
      <vt:lpstr>Experiences and perceptions of patient feedback in an acute Paediatric setting</vt:lpstr>
      <vt:lpstr>Experiences and perceptions of patient feedback in an acute Paediatric setting</vt:lpstr>
      <vt:lpstr>Promotion</vt:lpstr>
      <vt:lpstr>Posters </vt:lpstr>
      <vt:lpstr>PowerPoint Presentation</vt:lpstr>
      <vt:lpstr>PowerPoint Presentation</vt:lpstr>
      <vt:lpstr>PowerPoint Presentation</vt:lpstr>
      <vt:lpstr>PowerPoint Presentation</vt:lpstr>
      <vt:lpstr>Feedback responses</vt:lpstr>
      <vt:lpstr>Care Opinion in our Department - Feedback</vt:lpstr>
      <vt:lpstr>Care Opinion in our Department – Feedback </vt:lpstr>
      <vt:lpstr>Care Opinion in our Department – Feedback </vt:lpstr>
      <vt:lpstr>Care Opinion in our Department - Feedback</vt:lpstr>
      <vt:lpstr>Summary of Data  </vt:lpstr>
      <vt:lpstr>PowerPoint Presentation</vt:lpstr>
      <vt:lpstr>‘Shout outs’ </vt:lpstr>
      <vt:lpstr>Showcasing Care Opinion in our Department</vt:lpstr>
      <vt:lpstr>PowerPoint Presentation</vt:lpstr>
      <vt:lpstr>Capturing the Voice of Young People on our Ward</vt:lpstr>
      <vt:lpstr>My Learning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Relaunch!</dc:title>
  <dc:creator>Microsoft Office User</dc:creator>
  <cp:lastModifiedBy>Fraser Gilmore</cp:lastModifiedBy>
  <cp:revision>146</cp:revision>
  <dcterms:created xsi:type="dcterms:W3CDTF">2022-02-08T17:12:08Z</dcterms:created>
  <dcterms:modified xsi:type="dcterms:W3CDTF">2022-11-18T15:52:11Z</dcterms:modified>
</cp:coreProperties>
</file>