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3" r:id="rId5"/>
    <p:sldId id="307" r:id="rId6"/>
    <p:sldId id="258" r:id="rId7"/>
    <p:sldId id="368" r:id="rId8"/>
    <p:sldId id="342" r:id="rId9"/>
    <p:sldId id="359" r:id="rId10"/>
    <p:sldId id="340" r:id="rId11"/>
    <p:sldId id="361" r:id="rId12"/>
    <p:sldId id="362" r:id="rId13"/>
    <p:sldId id="360" r:id="rId14"/>
    <p:sldId id="336" r:id="rId15"/>
    <p:sldId id="357" r:id="rId16"/>
    <p:sldId id="355" r:id="rId17"/>
    <p:sldId id="364" r:id="rId18"/>
    <p:sldId id="365" r:id="rId19"/>
    <p:sldId id="358" r:id="rId20"/>
    <p:sldId id="349" r:id="rId21"/>
    <p:sldId id="370" r:id="rId22"/>
    <p:sldId id="369" r:id="rId23"/>
    <p:sldId id="284" r:id="rId24"/>
  </p:sldIdLst>
  <p:sldSz cx="9144000" cy="6858000" type="screen4x3"/>
  <p:notesSz cx="6888163" cy="100203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59"/>
    <a:srgbClr val="5B1E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B64C5-6C6C-45AB-A287-B4EC45898D1B}" v="72" dt="2022-03-01T16:52:28.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8" autoAdjust="0"/>
    <p:restoredTop sz="94660"/>
  </p:normalViewPr>
  <p:slideViewPr>
    <p:cSldViewPr>
      <p:cViewPr varScale="1">
        <p:scale>
          <a:sx n="78" d="100"/>
          <a:sy n="78" d="100"/>
        </p:scale>
        <p:origin x="1622" y="77"/>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Molloy" userId="08c95a74-9deb-49d2-9554-65ed232d8886" providerId="ADAL" clId="{888B64C5-6C6C-45AB-A287-B4EC45898D1B}"/>
    <pc:docChg chg="custSel delSld modSld sldOrd">
      <pc:chgData name="Tracy Molloy" userId="08c95a74-9deb-49d2-9554-65ed232d8886" providerId="ADAL" clId="{888B64C5-6C6C-45AB-A287-B4EC45898D1B}" dt="2022-06-22T08:47:39.087" v="877" actId="20577"/>
      <pc:docMkLst>
        <pc:docMk/>
      </pc:docMkLst>
      <pc:sldChg chg="modNotesTx">
        <pc:chgData name="Tracy Molloy" userId="08c95a74-9deb-49d2-9554-65ed232d8886" providerId="ADAL" clId="{888B64C5-6C6C-45AB-A287-B4EC45898D1B}" dt="2022-03-02T11:31:32.258" v="453" actId="20577"/>
        <pc:sldMkLst>
          <pc:docMk/>
          <pc:sldMk cId="4287312866" sldId="258"/>
        </pc:sldMkLst>
      </pc:sldChg>
      <pc:sldChg chg="modNotesTx">
        <pc:chgData name="Tracy Molloy" userId="08c95a74-9deb-49d2-9554-65ed232d8886" providerId="ADAL" clId="{888B64C5-6C6C-45AB-A287-B4EC45898D1B}" dt="2022-03-02T11:08:51.258" v="348" actId="20577"/>
        <pc:sldMkLst>
          <pc:docMk/>
          <pc:sldMk cId="4147632084" sldId="307"/>
        </pc:sldMkLst>
      </pc:sldChg>
      <pc:sldChg chg="modSp mod">
        <pc:chgData name="Tracy Molloy" userId="08c95a74-9deb-49d2-9554-65ed232d8886" providerId="ADAL" clId="{888B64C5-6C6C-45AB-A287-B4EC45898D1B}" dt="2022-06-22T08:25:51.652" v="646" actId="20577"/>
        <pc:sldMkLst>
          <pc:docMk/>
          <pc:sldMk cId="4072819370" sldId="336"/>
        </pc:sldMkLst>
        <pc:spChg chg="mod">
          <ac:chgData name="Tracy Molloy" userId="08c95a74-9deb-49d2-9554-65ed232d8886" providerId="ADAL" clId="{888B64C5-6C6C-45AB-A287-B4EC45898D1B}" dt="2022-06-22T08:25:51.652" v="646" actId="20577"/>
          <ac:spMkLst>
            <pc:docMk/>
            <pc:sldMk cId="4072819370" sldId="336"/>
            <ac:spMk id="3" creationId="{5324201D-BC38-433B-B03E-C09ECFD9ED08}"/>
          </ac:spMkLst>
        </pc:spChg>
      </pc:sldChg>
      <pc:sldChg chg="delSp mod">
        <pc:chgData name="Tracy Molloy" userId="08c95a74-9deb-49d2-9554-65ed232d8886" providerId="ADAL" clId="{888B64C5-6C6C-45AB-A287-B4EC45898D1B}" dt="2022-03-01T16:42:05.384" v="138" actId="21"/>
        <pc:sldMkLst>
          <pc:docMk/>
          <pc:sldMk cId="1571759461" sldId="340"/>
        </pc:sldMkLst>
        <pc:spChg chg="del">
          <ac:chgData name="Tracy Molloy" userId="08c95a74-9deb-49d2-9554-65ed232d8886" providerId="ADAL" clId="{888B64C5-6C6C-45AB-A287-B4EC45898D1B}" dt="2022-03-01T16:42:05.384" v="138" actId="21"/>
          <ac:spMkLst>
            <pc:docMk/>
            <pc:sldMk cId="1571759461" sldId="340"/>
            <ac:spMk id="3" creationId="{7AB41B5C-3102-4058-B6A3-BC8E3C81E248}"/>
          </ac:spMkLst>
        </pc:spChg>
      </pc:sldChg>
      <pc:sldChg chg="addSp delSp modSp mod modAnim">
        <pc:chgData name="Tracy Molloy" userId="08c95a74-9deb-49d2-9554-65ed232d8886" providerId="ADAL" clId="{888B64C5-6C6C-45AB-A287-B4EC45898D1B}" dt="2022-03-01T15:57:59.117" v="84"/>
        <pc:sldMkLst>
          <pc:docMk/>
          <pc:sldMk cId="2081066148" sldId="349"/>
        </pc:sldMkLst>
        <pc:spChg chg="add">
          <ac:chgData name="Tracy Molloy" userId="08c95a74-9deb-49d2-9554-65ed232d8886" providerId="ADAL" clId="{888B64C5-6C6C-45AB-A287-B4EC45898D1B}" dt="2022-03-01T15:57:43.353" v="82" actId="11529"/>
          <ac:spMkLst>
            <pc:docMk/>
            <pc:sldMk cId="2081066148" sldId="349"/>
            <ac:spMk id="2" creationId="{7EDE3AE6-283C-4311-AB1D-136313765EB4}"/>
          </ac:spMkLst>
        </pc:spChg>
        <pc:spChg chg="mod ord">
          <ac:chgData name="Tracy Molloy" userId="08c95a74-9deb-49d2-9554-65ed232d8886" providerId="ADAL" clId="{888B64C5-6C6C-45AB-A287-B4EC45898D1B}" dt="2022-03-01T15:57:20.796" v="81" actId="1076"/>
          <ac:spMkLst>
            <pc:docMk/>
            <pc:sldMk cId="2081066148" sldId="349"/>
            <ac:spMk id="5" creationId="{E8AB1B1F-BB8A-4887-8CDB-0DD2C66AD110}"/>
          </ac:spMkLst>
        </pc:spChg>
        <pc:spChg chg="mod ord">
          <ac:chgData name="Tracy Molloy" userId="08c95a74-9deb-49d2-9554-65ed232d8886" providerId="ADAL" clId="{888B64C5-6C6C-45AB-A287-B4EC45898D1B}" dt="2022-03-01T15:56:57.583" v="79" actId="1076"/>
          <ac:spMkLst>
            <pc:docMk/>
            <pc:sldMk cId="2081066148" sldId="349"/>
            <ac:spMk id="8" creationId="{01796596-4C67-484B-B3C4-4738D56A755F}"/>
          </ac:spMkLst>
        </pc:spChg>
        <pc:picChg chg="del">
          <ac:chgData name="Tracy Molloy" userId="08c95a74-9deb-49d2-9554-65ed232d8886" providerId="ADAL" clId="{888B64C5-6C6C-45AB-A287-B4EC45898D1B}" dt="2022-03-01T15:56:47.500" v="76" actId="478"/>
          <ac:picMkLst>
            <pc:docMk/>
            <pc:sldMk cId="2081066148" sldId="349"/>
            <ac:picMk id="4" creationId="{5F5775D6-50AB-49A0-B224-37B214D33ADE}"/>
          </ac:picMkLst>
        </pc:picChg>
        <pc:picChg chg="add mod">
          <ac:chgData name="Tracy Molloy" userId="08c95a74-9deb-49d2-9554-65ed232d8886" providerId="ADAL" clId="{888B64C5-6C6C-45AB-A287-B4EC45898D1B}" dt="2022-03-01T15:56:48.802" v="77"/>
          <ac:picMkLst>
            <pc:docMk/>
            <pc:sldMk cId="2081066148" sldId="349"/>
            <ac:picMk id="6" creationId="{6D3FD355-8387-4234-8273-2BB3F7CC7718}"/>
          </ac:picMkLst>
        </pc:picChg>
      </pc:sldChg>
      <pc:sldChg chg="addSp delSp modSp mod">
        <pc:chgData name="Tracy Molloy" userId="08c95a74-9deb-49d2-9554-65ed232d8886" providerId="ADAL" clId="{888B64C5-6C6C-45AB-A287-B4EC45898D1B}" dt="2022-03-01T15:56:30.158" v="75"/>
        <pc:sldMkLst>
          <pc:docMk/>
          <pc:sldMk cId="1499082081" sldId="358"/>
        </pc:sldMkLst>
        <pc:picChg chg="del">
          <ac:chgData name="Tracy Molloy" userId="08c95a74-9deb-49d2-9554-65ed232d8886" providerId="ADAL" clId="{888B64C5-6C6C-45AB-A287-B4EC45898D1B}" dt="2022-03-01T15:56:28.878" v="74" actId="478"/>
          <ac:picMkLst>
            <pc:docMk/>
            <pc:sldMk cId="1499082081" sldId="358"/>
            <ac:picMk id="4" creationId="{3C7DDE8B-74F1-4DEA-AD68-82FC32E59324}"/>
          </ac:picMkLst>
        </pc:picChg>
        <pc:picChg chg="add mod">
          <ac:chgData name="Tracy Molloy" userId="08c95a74-9deb-49d2-9554-65ed232d8886" providerId="ADAL" clId="{888B64C5-6C6C-45AB-A287-B4EC45898D1B}" dt="2022-03-01T15:56:30.158" v="75"/>
          <ac:picMkLst>
            <pc:docMk/>
            <pc:sldMk cId="1499082081" sldId="358"/>
            <ac:picMk id="5" creationId="{B8CE35D9-482F-49CC-9E77-D0E442B422D9}"/>
          </ac:picMkLst>
        </pc:picChg>
      </pc:sldChg>
      <pc:sldChg chg="modSp mod">
        <pc:chgData name="Tracy Molloy" userId="08c95a74-9deb-49d2-9554-65ed232d8886" providerId="ADAL" clId="{888B64C5-6C6C-45AB-A287-B4EC45898D1B}" dt="2022-03-02T11:27:42.383" v="350" actId="115"/>
        <pc:sldMkLst>
          <pc:docMk/>
          <pc:sldMk cId="1093584645" sldId="360"/>
        </pc:sldMkLst>
        <pc:spChg chg="mod">
          <ac:chgData name="Tracy Molloy" userId="08c95a74-9deb-49d2-9554-65ed232d8886" providerId="ADAL" clId="{888B64C5-6C6C-45AB-A287-B4EC45898D1B}" dt="2022-03-01T16:43:06.042" v="157" actId="6549"/>
          <ac:spMkLst>
            <pc:docMk/>
            <pc:sldMk cId="1093584645" sldId="360"/>
            <ac:spMk id="3" creationId="{7AB41B5C-3102-4058-B6A3-BC8E3C81E248}"/>
          </ac:spMkLst>
        </pc:spChg>
        <pc:spChg chg="mod">
          <ac:chgData name="Tracy Molloy" userId="08c95a74-9deb-49d2-9554-65ed232d8886" providerId="ADAL" clId="{888B64C5-6C6C-45AB-A287-B4EC45898D1B}" dt="2022-03-02T11:27:42.383" v="350" actId="115"/>
          <ac:spMkLst>
            <pc:docMk/>
            <pc:sldMk cId="1093584645" sldId="360"/>
            <ac:spMk id="6" creationId="{4AA94B76-2F18-4C1F-8072-4578428E15DF}"/>
          </ac:spMkLst>
        </pc:spChg>
        <pc:picChg chg="mod">
          <ac:chgData name="Tracy Molloy" userId="08c95a74-9deb-49d2-9554-65ed232d8886" providerId="ADAL" clId="{888B64C5-6C6C-45AB-A287-B4EC45898D1B}" dt="2022-03-01T16:44:22.202" v="171" actId="14100"/>
          <ac:picMkLst>
            <pc:docMk/>
            <pc:sldMk cId="1093584645" sldId="360"/>
            <ac:picMk id="4" creationId="{F673BC6E-F7CB-47CF-AF71-8D0CA471559E}"/>
          </ac:picMkLst>
        </pc:picChg>
      </pc:sldChg>
      <pc:sldChg chg="modSp mod modNotesTx">
        <pc:chgData name="Tracy Molloy" userId="08c95a74-9deb-49d2-9554-65ed232d8886" providerId="ADAL" clId="{888B64C5-6C6C-45AB-A287-B4EC45898D1B}" dt="2022-03-02T11:32:17.004" v="455" actId="20577"/>
        <pc:sldMkLst>
          <pc:docMk/>
          <pc:sldMk cId="3881578589" sldId="361"/>
        </pc:sldMkLst>
        <pc:spChg chg="mod">
          <ac:chgData name="Tracy Molloy" userId="08c95a74-9deb-49d2-9554-65ed232d8886" providerId="ADAL" clId="{888B64C5-6C6C-45AB-A287-B4EC45898D1B}" dt="2022-03-01T15:53:45.243" v="22" actId="5793"/>
          <ac:spMkLst>
            <pc:docMk/>
            <pc:sldMk cId="3881578589" sldId="361"/>
            <ac:spMk id="3" creationId="{7AB41B5C-3102-4058-B6A3-BC8E3C81E248}"/>
          </ac:spMkLst>
        </pc:spChg>
        <pc:picChg chg="mod">
          <ac:chgData name="Tracy Molloy" userId="08c95a74-9deb-49d2-9554-65ed232d8886" providerId="ADAL" clId="{888B64C5-6C6C-45AB-A287-B4EC45898D1B}" dt="2022-03-01T15:53:24.213" v="13" actId="1076"/>
          <ac:picMkLst>
            <pc:docMk/>
            <pc:sldMk cId="3881578589" sldId="361"/>
            <ac:picMk id="4" creationId="{7A6C37E4-F89C-4505-855D-6307FC68A0AD}"/>
          </ac:picMkLst>
        </pc:picChg>
      </pc:sldChg>
      <pc:sldChg chg="modSp mod">
        <pc:chgData name="Tracy Molloy" userId="08c95a74-9deb-49d2-9554-65ed232d8886" providerId="ADAL" clId="{888B64C5-6C6C-45AB-A287-B4EC45898D1B}" dt="2022-03-02T11:28:57.796" v="379" actId="6549"/>
        <pc:sldMkLst>
          <pc:docMk/>
          <pc:sldMk cId="294931466" sldId="364"/>
        </pc:sldMkLst>
        <pc:spChg chg="mod">
          <ac:chgData name="Tracy Molloy" userId="08c95a74-9deb-49d2-9554-65ed232d8886" providerId="ADAL" clId="{888B64C5-6C6C-45AB-A287-B4EC45898D1B}" dt="2022-03-02T11:28:57.796" v="379" actId="6549"/>
          <ac:spMkLst>
            <pc:docMk/>
            <pc:sldMk cId="294931466" sldId="364"/>
            <ac:spMk id="14" creationId="{4F8E2B8C-68C8-44F3-8792-C7751C06C7BF}"/>
          </ac:spMkLst>
        </pc:spChg>
      </pc:sldChg>
      <pc:sldChg chg="modSp">
        <pc:chgData name="Tracy Molloy" userId="08c95a74-9deb-49d2-9554-65ed232d8886" providerId="ADAL" clId="{888B64C5-6C6C-45AB-A287-B4EC45898D1B}" dt="2022-03-01T15:55:23.220" v="73" actId="6549"/>
        <pc:sldMkLst>
          <pc:docMk/>
          <pc:sldMk cId="3621403478" sldId="365"/>
        </pc:sldMkLst>
        <pc:spChg chg="mod">
          <ac:chgData name="Tracy Molloy" userId="08c95a74-9deb-49d2-9554-65ed232d8886" providerId="ADAL" clId="{888B64C5-6C6C-45AB-A287-B4EC45898D1B}" dt="2022-03-01T15:55:23.220" v="73" actId="6549"/>
          <ac:spMkLst>
            <pc:docMk/>
            <pc:sldMk cId="3621403478" sldId="365"/>
            <ac:spMk id="3" creationId="{87A156A5-21AB-426B-B045-BA6F63694203}"/>
          </ac:spMkLst>
        </pc:spChg>
      </pc:sldChg>
      <pc:sldChg chg="modSp del mod">
        <pc:chgData name="Tracy Molloy" userId="08c95a74-9deb-49d2-9554-65ed232d8886" providerId="ADAL" clId="{888B64C5-6C6C-45AB-A287-B4EC45898D1B}" dt="2022-03-01T16:41:34.352" v="137" actId="2696"/>
        <pc:sldMkLst>
          <pc:docMk/>
          <pc:sldMk cId="2565247970" sldId="366"/>
        </pc:sldMkLst>
        <pc:spChg chg="mod">
          <ac:chgData name="Tracy Molloy" userId="08c95a74-9deb-49d2-9554-65ed232d8886" providerId="ADAL" clId="{888B64C5-6C6C-45AB-A287-B4EC45898D1B}" dt="2022-03-01T16:11:59.415" v="132" actId="1076"/>
          <ac:spMkLst>
            <pc:docMk/>
            <pc:sldMk cId="2565247970" sldId="366"/>
            <ac:spMk id="5" creationId="{DBAA7212-1EAC-42E7-9E5B-EF313CF83502}"/>
          </ac:spMkLst>
        </pc:spChg>
        <pc:spChg chg="mod">
          <ac:chgData name="Tracy Molloy" userId="08c95a74-9deb-49d2-9554-65ed232d8886" providerId="ADAL" clId="{888B64C5-6C6C-45AB-A287-B4EC45898D1B}" dt="2022-03-01T16:12:09.299" v="136" actId="20577"/>
          <ac:spMkLst>
            <pc:docMk/>
            <pc:sldMk cId="2565247970" sldId="366"/>
            <ac:spMk id="9" creationId="{3C5AD9EF-028C-479C-9152-15E1929854EC}"/>
          </ac:spMkLst>
        </pc:spChg>
        <pc:spChg chg="mod">
          <ac:chgData name="Tracy Molloy" userId="08c95a74-9deb-49d2-9554-65ed232d8886" providerId="ADAL" clId="{888B64C5-6C6C-45AB-A287-B4EC45898D1B}" dt="2022-03-01T16:10:52.418" v="106" actId="1076"/>
          <ac:spMkLst>
            <pc:docMk/>
            <pc:sldMk cId="2565247970" sldId="366"/>
            <ac:spMk id="10" creationId="{A6592DF5-826E-4860-A8B6-097BAF141D8D}"/>
          </ac:spMkLst>
        </pc:spChg>
      </pc:sldChg>
      <pc:sldChg chg="del">
        <pc:chgData name="Tracy Molloy" userId="08c95a74-9deb-49d2-9554-65ed232d8886" providerId="ADAL" clId="{888B64C5-6C6C-45AB-A287-B4EC45898D1B}" dt="2022-03-01T16:42:13.600" v="139" actId="2696"/>
        <pc:sldMkLst>
          <pc:docMk/>
          <pc:sldMk cId="3377132598" sldId="367"/>
        </pc:sldMkLst>
      </pc:sldChg>
      <pc:sldChg chg="delSp modSp mod">
        <pc:chgData name="Tracy Molloy" userId="08c95a74-9deb-49d2-9554-65ed232d8886" providerId="ADAL" clId="{888B64C5-6C6C-45AB-A287-B4EC45898D1B}" dt="2022-03-01T16:08:31.825" v="86" actId="21"/>
        <pc:sldMkLst>
          <pc:docMk/>
          <pc:sldMk cId="1542684349" sldId="368"/>
        </pc:sldMkLst>
        <pc:spChg chg="del mod">
          <ac:chgData name="Tracy Molloy" userId="08c95a74-9deb-49d2-9554-65ed232d8886" providerId="ADAL" clId="{888B64C5-6C6C-45AB-A287-B4EC45898D1B}" dt="2022-03-01T16:08:31.825" v="86" actId="21"/>
          <ac:spMkLst>
            <pc:docMk/>
            <pc:sldMk cId="1542684349" sldId="368"/>
            <ac:spMk id="3" creationId="{7AB41B5C-3102-4058-B6A3-BC8E3C81E248}"/>
          </ac:spMkLst>
        </pc:spChg>
      </pc:sldChg>
      <pc:sldChg chg="delSp modSp mod delAnim">
        <pc:chgData name="Tracy Molloy" userId="08c95a74-9deb-49d2-9554-65ed232d8886" providerId="ADAL" clId="{888B64C5-6C6C-45AB-A287-B4EC45898D1B}" dt="2022-06-22T08:45:02.258" v="847" actId="14100"/>
        <pc:sldMkLst>
          <pc:docMk/>
          <pc:sldMk cId="1453327429" sldId="369"/>
        </pc:sldMkLst>
        <pc:spChg chg="del">
          <ac:chgData name="Tracy Molloy" userId="08c95a74-9deb-49d2-9554-65ed232d8886" providerId="ADAL" clId="{888B64C5-6C6C-45AB-A287-B4EC45898D1B}" dt="2022-03-01T16:45:59.826" v="180" actId="478"/>
          <ac:spMkLst>
            <pc:docMk/>
            <pc:sldMk cId="1453327429" sldId="369"/>
            <ac:spMk id="7" creationId="{BD4E310D-8955-4D23-9DD1-0A641AF396D2}"/>
          </ac:spMkLst>
        </pc:spChg>
        <pc:spChg chg="del">
          <ac:chgData name="Tracy Molloy" userId="08c95a74-9deb-49d2-9554-65ed232d8886" providerId="ADAL" clId="{888B64C5-6C6C-45AB-A287-B4EC45898D1B}" dt="2022-03-01T16:45:58.370" v="179" actId="478"/>
          <ac:spMkLst>
            <pc:docMk/>
            <pc:sldMk cId="1453327429" sldId="369"/>
            <ac:spMk id="8" creationId="{EB2201CE-2BDF-436D-9F58-86C2CF916BB3}"/>
          </ac:spMkLst>
        </pc:spChg>
        <pc:spChg chg="mod">
          <ac:chgData name="Tracy Molloy" userId="08c95a74-9deb-49d2-9554-65ed232d8886" providerId="ADAL" clId="{888B64C5-6C6C-45AB-A287-B4EC45898D1B}" dt="2022-06-22T08:45:02.258" v="847" actId="14100"/>
          <ac:spMkLst>
            <pc:docMk/>
            <pc:sldMk cId="1453327429" sldId="369"/>
            <ac:spMk id="11" creationId="{D6090D20-D5BF-46B6-BF42-CF4060BC8EDC}"/>
          </ac:spMkLst>
        </pc:spChg>
        <pc:spChg chg="del topLvl">
          <ac:chgData name="Tracy Molloy" userId="08c95a74-9deb-49d2-9554-65ed232d8886" providerId="ADAL" clId="{888B64C5-6C6C-45AB-A287-B4EC45898D1B}" dt="2022-03-01T16:45:54.913" v="178" actId="478"/>
          <ac:spMkLst>
            <pc:docMk/>
            <pc:sldMk cId="1453327429" sldId="369"/>
            <ac:spMk id="14" creationId="{4F8E2B8C-68C8-44F3-8792-C7751C06C7BF}"/>
          </ac:spMkLst>
        </pc:spChg>
        <pc:grpChg chg="del">
          <ac:chgData name="Tracy Molloy" userId="08c95a74-9deb-49d2-9554-65ed232d8886" providerId="ADAL" clId="{888B64C5-6C6C-45AB-A287-B4EC45898D1B}" dt="2022-03-01T16:45:54.913" v="178" actId="478"/>
          <ac:grpSpMkLst>
            <pc:docMk/>
            <pc:sldMk cId="1453327429" sldId="369"/>
            <ac:grpSpMk id="2" creationId="{9ACEB09D-83D6-4AC9-9C90-13072E7E77AD}"/>
          </ac:grpSpMkLst>
        </pc:grpChg>
        <pc:picChg chg="mod topLvl">
          <ac:chgData name="Tracy Molloy" userId="08c95a74-9deb-49d2-9554-65ed232d8886" providerId="ADAL" clId="{888B64C5-6C6C-45AB-A287-B4EC45898D1B}" dt="2022-03-01T16:46:03.004" v="181" actId="1076"/>
          <ac:picMkLst>
            <pc:docMk/>
            <pc:sldMk cId="1453327429" sldId="369"/>
            <ac:picMk id="10" creationId="{747F3BBC-0E45-48C6-AC31-C376D2617CEB}"/>
          </ac:picMkLst>
        </pc:picChg>
      </pc:sldChg>
      <pc:sldChg chg="addSp delSp modSp mod ord">
        <pc:chgData name="Tracy Molloy" userId="08c95a74-9deb-49d2-9554-65ed232d8886" providerId="ADAL" clId="{888B64C5-6C6C-45AB-A287-B4EC45898D1B}" dt="2022-06-22T08:47:39.087" v="877" actId="20577"/>
        <pc:sldMkLst>
          <pc:docMk/>
          <pc:sldMk cId="2729098532" sldId="370"/>
        </pc:sldMkLst>
        <pc:spChg chg="add mod">
          <ac:chgData name="Tracy Molloy" userId="08c95a74-9deb-49d2-9554-65ed232d8886" providerId="ADAL" clId="{888B64C5-6C6C-45AB-A287-B4EC45898D1B}" dt="2022-06-22T08:47:16.056" v="869" actId="20577"/>
          <ac:spMkLst>
            <pc:docMk/>
            <pc:sldMk cId="2729098532" sldId="370"/>
            <ac:spMk id="6" creationId="{9C21E472-CF68-48B7-B641-FF60CC130A00}"/>
          </ac:spMkLst>
        </pc:spChg>
        <pc:spChg chg="mod">
          <ac:chgData name="Tracy Molloy" userId="08c95a74-9deb-49d2-9554-65ed232d8886" providerId="ADAL" clId="{888B64C5-6C6C-45AB-A287-B4EC45898D1B}" dt="2022-06-22T08:47:39.087" v="877" actId="20577"/>
          <ac:spMkLst>
            <pc:docMk/>
            <pc:sldMk cId="2729098532" sldId="370"/>
            <ac:spMk id="11" creationId="{D6090D20-D5BF-46B6-BF42-CF4060BC8EDC}"/>
          </ac:spMkLst>
        </pc:spChg>
        <pc:picChg chg="del">
          <ac:chgData name="Tracy Molloy" userId="08c95a74-9deb-49d2-9554-65ed232d8886" providerId="ADAL" clId="{888B64C5-6C6C-45AB-A287-B4EC45898D1B}" dt="2022-03-01T16:46:51.931" v="220" actId="478"/>
          <ac:picMkLst>
            <pc:docMk/>
            <pc:sldMk cId="2729098532" sldId="370"/>
            <ac:picMk id="10" creationId="{747F3BBC-0E45-48C6-AC31-C376D2617CEB}"/>
          </ac:picMkLst>
        </pc:picChg>
      </pc:sldChg>
    </pc:docChg>
  </pc:docChgLst>
  <pc:docChgLst>
    <pc:chgData name="Sarah Ashurst" userId="29781732-e059-4791-b5b7-e08c472c6e1b" providerId="ADAL" clId="{EAC2AED4-9E48-44C4-8CB7-FEDAB736ECBA}"/>
    <pc:docChg chg="custSel addSld delSld modSld">
      <pc:chgData name="Sarah Ashurst" userId="29781732-e059-4791-b5b7-e08c472c6e1b" providerId="ADAL" clId="{EAC2AED4-9E48-44C4-8CB7-FEDAB736ECBA}" dt="2022-02-28T16:38:51.451" v="869"/>
      <pc:docMkLst>
        <pc:docMk/>
      </pc:docMkLst>
      <pc:sldChg chg="delSp modSp mod delAnim">
        <pc:chgData name="Sarah Ashurst" userId="29781732-e059-4791-b5b7-e08c472c6e1b" providerId="ADAL" clId="{EAC2AED4-9E48-44C4-8CB7-FEDAB736ECBA}" dt="2022-02-28T16:33:30.658" v="867" actId="2711"/>
        <pc:sldMkLst>
          <pc:docMk/>
          <pc:sldMk cId="4287312866" sldId="258"/>
        </pc:sldMkLst>
        <pc:spChg chg="mod">
          <ac:chgData name="Sarah Ashurst" userId="29781732-e059-4791-b5b7-e08c472c6e1b" providerId="ADAL" clId="{EAC2AED4-9E48-44C4-8CB7-FEDAB736ECBA}" dt="2022-02-28T16:33:30.658" v="867" actId="2711"/>
          <ac:spMkLst>
            <pc:docMk/>
            <pc:sldMk cId="4287312866" sldId="258"/>
            <ac:spMk id="4" creationId="{143BBE4C-9708-4F0D-80DC-896D85C0B4A3}"/>
          </ac:spMkLst>
        </pc:spChg>
        <pc:picChg chg="del">
          <ac:chgData name="Sarah Ashurst" userId="29781732-e059-4791-b5b7-e08c472c6e1b" providerId="ADAL" clId="{EAC2AED4-9E48-44C4-8CB7-FEDAB736ECBA}" dt="2022-02-24T14:07:19.085" v="0" actId="478"/>
          <ac:picMkLst>
            <pc:docMk/>
            <pc:sldMk cId="4287312866" sldId="258"/>
            <ac:picMk id="9" creationId="{FB8EF643-EF9E-4C49-8019-DB2E32BE3AC1}"/>
          </ac:picMkLst>
        </pc:picChg>
      </pc:sldChg>
      <pc:sldChg chg="modSp mod">
        <pc:chgData name="Sarah Ashurst" userId="29781732-e059-4791-b5b7-e08c472c6e1b" providerId="ADAL" clId="{EAC2AED4-9E48-44C4-8CB7-FEDAB736ECBA}" dt="2022-02-24T14:29:44.538" v="866" actId="20577"/>
        <pc:sldMkLst>
          <pc:docMk/>
          <pc:sldMk cId="1093584645" sldId="360"/>
        </pc:sldMkLst>
        <pc:spChg chg="mod">
          <ac:chgData name="Sarah Ashurst" userId="29781732-e059-4791-b5b7-e08c472c6e1b" providerId="ADAL" clId="{EAC2AED4-9E48-44C4-8CB7-FEDAB736ECBA}" dt="2022-02-24T14:29:44.538" v="866" actId="20577"/>
          <ac:spMkLst>
            <pc:docMk/>
            <pc:sldMk cId="1093584645" sldId="360"/>
            <ac:spMk id="3" creationId="{7AB41B5C-3102-4058-B6A3-BC8E3C81E248}"/>
          </ac:spMkLst>
        </pc:spChg>
        <pc:spChg chg="mod">
          <ac:chgData name="Sarah Ashurst" userId="29781732-e059-4791-b5b7-e08c472c6e1b" providerId="ADAL" clId="{EAC2AED4-9E48-44C4-8CB7-FEDAB736ECBA}" dt="2022-02-24T14:28:02.629" v="854" actId="20577"/>
          <ac:spMkLst>
            <pc:docMk/>
            <pc:sldMk cId="1093584645" sldId="360"/>
            <ac:spMk id="6" creationId="{4AA94B76-2F18-4C1F-8072-4578428E15DF}"/>
          </ac:spMkLst>
        </pc:spChg>
        <pc:picChg chg="mod">
          <ac:chgData name="Sarah Ashurst" userId="29781732-e059-4791-b5b7-e08c472c6e1b" providerId="ADAL" clId="{EAC2AED4-9E48-44C4-8CB7-FEDAB736ECBA}" dt="2022-02-24T14:26:14.573" v="748" actId="1076"/>
          <ac:picMkLst>
            <pc:docMk/>
            <pc:sldMk cId="1093584645" sldId="360"/>
            <ac:picMk id="4" creationId="{F673BC6E-F7CB-47CF-AF71-8D0CA471559E}"/>
          </ac:picMkLst>
        </pc:picChg>
      </pc:sldChg>
      <pc:sldChg chg="modSp mod">
        <pc:chgData name="Sarah Ashurst" userId="29781732-e059-4791-b5b7-e08c472c6e1b" providerId="ADAL" clId="{EAC2AED4-9E48-44C4-8CB7-FEDAB736ECBA}" dt="2022-02-24T14:24:10.511" v="648" actId="20577"/>
        <pc:sldMkLst>
          <pc:docMk/>
          <pc:sldMk cId="3881578589" sldId="361"/>
        </pc:sldMkLst>
        <pc:spChg chg="mod">
          <ac:chgData name="Sarah Ashurst" userId="29781732-e059-4791-b5b7-e08c472c6e1b" providerId="ADAL" clId="{EAC2AED4-9E48-44C4-8CB7-FEDAB736ECBA}" dt="2022-02-24T14:24:10.511" v="648" actId="20577"/>
          <ac:spMkLst>
            <pc:docMk/>
            <pc:sldMk cId="3881578589" sldId="361"/>
            <ac:spMk id="3" creationId="{7AB41B5C-3102-4058-B6A3-BC8E3C81E248}"/>
          </ac:spMkLst>
        </pc:spChg>
        <pc:picChg chg="mod">
          <ac:chgData name="Sarah Ashurst" userId="29781732-e059-4791-b5b7-e08c472c6e1b" providerId="ADAL" clId="{EAC2AED4-9E48-44C4-8CB7-FEDAB736ECBA}" dt="2022-02-24T14:22:33.581" v="530" actId="1076"/>
          <ac:picMkLst>
            <pc:docMk/>
            <pc:sldMk cId="3881578589" sldId="361"/>
            <ac:picMk id="4" creationId="{7A6C37E4-F89C-4505-855D-6307FC68A0AD}"/>
          </ac:picMkLst>
        </pc:picChg>
      </pc:sldChg>
      <pc:sldChg chg="del">
        <pc:chgData name="Sarah Ashurst" userId="29781732-e059-4791-b5b7-e08c472c6e1b" providerId="ADAL" clId="{EAC2AED4-9E48-44C4-8CB7-FEDAB736ECBA}" dt="2022-02-24T14:28:27.405" v="855" actId="2696"/>
        <pc:sldMkLst>
          <pc:docMk/>
          <pc:sldMk cId="678951035" sldId="363"/>
        </pc:sldMkLst>
      </pc:sldChg>
      <pc:sldChg chg="addSp delSp modSp add mod">
        <pc:chgData name="Sarah Ashurst" userId="29781732-e059-4791-b5b7-e08c472c6e1b" providerId="ADAL" clId="{EAC2AED4-9E48-44C4-8CB7-FEDAB736ECBA}" dt="2022-02-28T16:38:51.451" v="869"/>
        <pc:sldMkLst>
          <pc:docMk/>
          <pc:sldMk cId="2565247970" sldId="366"/>
        </pc:sldMkLst>
        <pc:spChg chg="del">
          <ac:chgData name="Sarah Ashurst" userId="29781732-e059-4791-b5b7-e08c472c6e1b" providerId="ADAL" clId="{EAC2AED4-9E48-44C4-8CB7-FEDAB736ECBA}" dt="2022-02-24T14:16:49.244" v="27" actId="478"/>
          <ac:spMkLst>
            <pc:docMk/>
            <pc:sldMk cId="2565247970" sldId="366"/>
            <ac:spMk id="4" creationId="{143BBE4C-9708-4F0D-80DC-896D85C0B4A3}"/>
          </ac:spMkLst>
        </pc:spChg>
        <pc:spChg chg="mod">
          <ac:chgData name="Sarah Ashurst" userId="29781732-e059-4791-b5b7-e08c472c6e1b" providerId="ADAL" clId="{EAC2AED4-9E48-44C4-8CB7-FEDAB736ECBA}" dt="2022-02-24T14:20:21.353" v="364" actId="1076"/>
          <ac:spMkLst>
            <pc:docMk/>
            <pc:sldMk cId="2565247970" sldId="366"/>
            <ac:spMk id="5" creationId="{DBAA7212-1EAC-42E7-9E5B-EF313CF83502}"/>
          </ac:spMkLst>
        </pc:spChg>
        <pc:spChg chg="add mod">
          <ac:chgData name="Sarah Ashurst" userId="29781732-e059-4791-b5b7-e08c472c6e1b" providerId="ADAL" clId="{EAC2AED4-9E48-44C4-8CB7-FEDAB736ECBA}" dt="2022-02-28T16:38:51.451" v="869"/>
          <ac:spMkLst>
            <pc:docMk/>
            <pc:sldMk cId="2565247970" sldId="366"/>
            <ac:spMk id="9" creationId="{3C5AD9EF-028C-479C-9152-15E1929854EC}"/>
          </ac:spMkLst>
        </pc:spChg>
        <pc:spChg chg="add mod">
          <ac:chgData name="Sarah Ashurst" userId="29781732-e059-4791-b5b7-e08c472c6e1b" providerId="ADAL" clId="{EAC2AED4-9E48-44C4-8CB7-FEDAB736ECBA}" dt="2022-02-28T16:38:20.448" v="868" actId="20577"/>
          <ac:spMkLst>
            <pc:docMk/>
            <pc:sldMk cId="2565247970" sldId="366"/>
            <ac:spMk id="10" creationId="{A6592DF5-826E-4860-A8B6-097BAF141D8D}"/>
          </ac:spMkLst>
        </pc:spChg>
        <pc:picChg chg="del">
          <ac:chgData name="Sarah Ashurst" userId="29781732-e059-4791-b5b7-e08c472c6e1b" providerId="ADAL" clId="{EAC2AED4-9E48-44C4-8CB7-FEDAB736ECBA}" dt="2022-02-24T14:17:47.804" v="132" actId="478"/>
          <ac:picMkLst>
            <pc:docMk/>
            <pc:sldMk cId="2565247970" sldId="366"/>
            <ac:picMk id="6" creationId="{8BAB816B-09F8-44B4-A21D-2BD68B7B89D7}"/>
          </ac:picMkLst>
        </pc:picChg>
        <pc:picChg chg="del">
          <ac:chgData name="Sarah Ashurst" userId="29781732-e059-4791-b5b7-e08c472c6e1b" providerId="ADAL" clId="{EAC2AED4-9E48-44C4-8CB7-FEDAB736ECBA}" dt="2022-02-24T14:17:48.582" v="133" actId="478"/>
          <ac:picMkLst>
            <pc:docMk/>
            <pc:sldMk cId="2565247970" sldId="366"/>
            <ac:picMk id="7" creationId="{38D1824E-CED6-43B1-BA46-2AF4EA119705}"/>
          </ac:picMkLst>
        </pc:picChg>
      </pc:sldChg>
      <pc:sldChg chg="addSp delSp modSp add mod">
        <pc:chgData name="Sarah Ashurst" userId="29781732-e059-4791-b5b7-e08c472c6e1b" providerId="ADAL" clId="{EAC2AED4-9E48-44C4-8CB7-FEDAB736ECBA}" dt="2022-02-24T14:21:37.292" v="526" actId="20577"/>
        <pc:sldMkLst>
          <pc:docMk/>
          <pc:sldMk cId="3377132598" sldId="367"/>
        </pc:sldMkLst>
        <pc:spChg chg="del">
          <ac:chgData name="Sarah Ashurst" userId="29781732-e059-4791-b5b7-e08c472c6e1b" providerId="ADAL" clId="{EAC2AED4-9E48-44C4-8CB7-FEDAB736ECBA}" dt="2022-02-24T14:20:42.093" v="367" actId="478"/>
          <ac:spMkLst>
            <pc:docMk/>
            <pc:sldMk cId="3377132598" sldId="367"/>
            <ac:spMk id="5" creationId="{DBAA7212-1EAC-42E7-9E5B-EF313CF83502}"/>
          </ac:spMkLst>
        </pc:spChg>
        <pc:spChg chg="add mod">
          <ac:chgData name="Sarah Ashurst" userId="29781732-e059-4791-b5b7-e08c472c6e1b" providerId="ADAL" clId="{EAC2AED4-9E48-44C4-8CB7-FEDAB736ECBA}" dt="2022-02-24T14:21:37.292" v="526" actId="20577"/>
          <ac:spMkLst>
            <pc:docMk/>
            <pc:sldMk cId="3377132598" sldId="367"/>
            <ac:spMk id="6" creationId="{F0138C15-DDFE-458D-B0EA-79A5A5C94BEC}"/>
          </ac:spMkLst>
        </pc:spChg>
        <pc:spChg chg="mod">
          <ac:chgData name="Sarah Ashurst" userId="29781732-e059-4791-b5b7-e08c472c6e1b" providerId="ADAL" clId="{EAC2AED4-9E48-44C4-8CB7-FEDAB736ECBA}" dt="2022-02-24T14:20:38.639" v="366" actId="20577"/>
          <ac:spMkLst>
            <pc:docMk/>
            <pc:sldMk cId="3377132598" sldId="367"/>
            <ac:spMk id="9" creationId="{3C5AD9EF-028C-479C-9152-15E1929854EC}"/>
          </ac:spMkLst>
        </pc:spChg>
        <pc:spChg chg="mod">
          <ac:chgData name="Sarah Ashurst" userId="29781732-e059-4791-b5b7-e08c472c6e1b" providerId="ADAL" clId="{EAC2AED4-9E48-44C4-8CB7-FEDAB736ECBA}" dt="2022-02-24T14:21:16.789" v="445" actId="20577"/>
          <ac:spMkLst>
            <pc:docMk/>
            <pc:sldMk cId="3377132598" sldId="367"/>
            <ac:spMk id="10" creationId="{A6592DF5-826E-4860-A8B6-097BAF141D8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7C8502A-82E1-4F87-A106-34C1F242F091}" type="datetimeFigureOut">
              <a:rPr lang="en-GB" smtClean="0"/>
              <a:t>22/06/2022</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363CE76-C44D-42A7-AA8B-7518B4133A72}" type="slidenum">
              <a:rPr lang="en-GB" smtClean="0"/>
              <a:t>‹#›</a:t>
            </a:fld>
            <a:endParaRPr lang="en-GB"/>
          </a:p>
        </p:txBody>
      </p:sp>
    </p:spTree>
    <p:extLst>
      <p:ext uri="{BB962C8B-B14F-4D97-AF65-F5344CB8AC3E}">
        <p14:creationId xmlns:p14="http://schemas.microsoft.com/office/powerpoint/2010/main" val="52128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a:t>
            </a:fld>
            <a:endParaRPr lang="en-GB"/>
          </a:p>
        </p:txBody>
      </p:sp>
    </p:spTree>
    <p:extLst>
      <p:ext uri="{BB962C8B-B14F-4D97-AF65-F5344CB8AC3E}">
        <p14:creationId xmlns:p14="http://schemas.microsoft.com/office/powerpoint/2010/main" val="2721032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10</a:t>
            </a:fld>
            <a:endParaRPr lang="en-GB"/>
          </a:p>
        </p:txBody>
      </p:sp>
    </p:spTree>
    <p:extLst>
      <p:ext uri="{BB962C8B-B14F-4D97-AF65-F5344CB8AC3E}">
        <p14:creationId xmlns:p14="http://schemas.microsoft.com/office/powerpoint/2010/main" val="3948359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11</a:t>
            </a:fld>
            <a:endParaRPr lang="en-GB"/>
          </a:p>
        </p:txBody>
      </p:sp>
    </p:spTree>
    <p:extLst>
      <p:ext uri="{BB962C8B-B14F-4D97-AF65-F5344CB8AC3E}">
        <p14:creationId xmlns:p14="http://schemas.microsoft.com/office/powerpoint/2010/main" val="2147708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12</a:t>
            </a:fld>
            <a:endParaRPr lang="en-GB"/>
          </a:p>
        </p:txBody>
      </p:sp>
    </p:spTree>
    <p:extLst>
      <p:ext uri="{BB962C8B-B14F-4D97-AF65-F5344CB8AC3E}">
        <p14:creationId xmlns:p14="http://schemas.microsoft.com/office/powerpoint/2010/main" val="359762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13</a:t>
            </a:fld>
            <a:endParaRPr lang="en-GB"/>
          </a:p>
        </p:txBody>
      </p:sp>
    </p:spTree>
    <p:extLst>
      <p:ext uri="{BB962C8B-B14F-4D97-AF65-F5344CB8AC3E}">
        <p14:creationId xmlns:p14="http://schemas.microsoft.com/office/powerpoint/2010/main" val="3822177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14</a:t>
            </a:fld>
            <a:endParaRPr lang="en-GB"/>
          </a:p>
        </p:txBody>
      </p:sp>
    </p:spTree>
    <p:extLst>
      <p:ext uri="{BB962C8B-B14F-4D97-AF65-F5344CB8AC3E}">
        <p14:creationId xmlns:p14="http://schemas.microsoft.com/office/powerpoint/2010/main" val="1732195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i="1"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I think sometimes we can be fearful of asking for feedback and assume that this will open the flood gates to people raising complaint but we have seen over the past few months of this pilot that actually when you give patients a voice the majority of the feedback is actually positive and patients wanting to say thank you</a:t>
            </a:r>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15</a:t>
            </a:fld>
            <a:endParaRPr lang="en-GB"/>
          </a:p>
        </p:txBody>
      </p:sp>
    </p:spTree>
    <p:extLst>
      <p:ext uri="{BB962C8B-B14F-4D97-AF65-F5344CB8AC3E}">
        <p14:creationId xmlns:p14="http://schemas.microsoft.com/office/powerpoint/2010/main" val="1704920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16</a:t>
            </a:fld>
            <a:endParaRPr lang="en-GB"/>
          </a:p>
        </p:txBody>
      </p:sp>
    </p:spTree>
    <p:extLst>
      <p:ext uri="{BB962C8B-B14F-4D97-AF65-F5344CB8AC3E}">
        <p14:creationId xmlns:p14="http://schemas.microsoft.com/office/powerpoint/2010/main" val="2413540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17</a:t>
            </a:fld>
            <a:endParaRPr lang="en-GB"/>
          </a:p>
        </p:txBody>
      </p:sp>
    </p:spTree>
    <p:extLst>
      <p:ext uri="{BB962C8B-B14F-4D97-AF65-F5344CB8AC3E}">
        <p14:creationId xmlns:p14="http://schemas.microsoft.com/office/powerpoint/2010/main" val="1759164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18</a:t>
            </a:fld>
            <a:endParaRPr lang="en-GB"/>
          </a:p>
        </p:txBody>
      </p:sp>
    </p:spTree>
    <p:extLst>
      <p:ext uri="{BB962C8B-B14F-4D97-AF65-F5344CB8AC3E}">
        <p14:creationId xmlns:p14="http://schemas.microsoft.com/office/powerpoint/2010/main" val="1537586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19</a:t>
            </a:fld>
            <a:endParaRPr lang="en-GB"/>
          </a:p>
        </p:txBody>
      </p:sp>
    </p:spTree>
    <p:extLst>
      <p:ext uri="{BB962C8B-B14F-4D97-AF65-F5344CB8AC3E}">
        <p14:creationId xmlns:p14="http://schemas.microsoft.com/office/powerpoint/2010/main" val="3429306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 we mean by ‘Framing the Ask’. We know it can be difficult to ask for honest feedback and to ask for people to share their stories of their personal care experiences.</a:t>
            </a:r>
          </a:p>
          <a:p>
            <a:pPr defTabSz="966155"/>
            <a:r>
              <a:rPr lang="en-GB" sz="1300" dirty="0">
                <a:latin typeface="Calibri" panose="020F0502020204030204" pitchFamily="34" charset="0"/>
                <a:ea typeface="Calibri" panose="020F0502020204030204" pitchFamily="34" charset="0"/>
                <a:cs typeface="Times New Roman" panose="02020603050405020304" pitchFamily="18" charset="0"/>
              </a:rPr>
              <a:t>There are many different ways we might invite a patient, family member or carer to share their experiences through Care Opinion so that it feels more natural and comfortable for us as staff and supports the teller of the story to feel helpful and that they are doing something meaningful.</a:t>
            </a:r>
          </a:p>
          <a:p>
            <a:pPr defTabSz="966155"/>
            <a:r>
              <a:rPr lang="en-GB" sz="1300" dirty="0">
                <a:latin typeface="Calibri" panose="020F0502020204030204" pitchFamily="34" charset="0"/>
                <a:ea typeface="Calibri" panose="020F0502020204030204" pitchFamily="34" charset="0"/>
                <a:cs typeface="Times New Roman" panose="02020603050405020304" pitchFamily="18" charset="0"/>
              </a:rPr>
              <a:t>Hopefully this webinar will help with some of this and give you the confidence to know how best to ‘frame the ask’.</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2</a:t>
            </a:fld>
            <a:endParaRPr lang="en-GB"/>
          </a:p>
        </p:txBody>
      </p:sp>
    </p:spTree>
    <p:extLst>
      <p:ext uri="{BB962C8B-B14F-4D97-AF65-F5344CB8AC3E}">
        <p14:creationId xmlns:p14="http://schemas.microsoft.com/office/powerpoint/2010/main" val="403087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20</a:t>
            </a:fld>
            <a:endParaRPr lang="en-GB"/>
          </a:p>
        </p:txBody>
      </p:sp>
    </p:spTree>
    <p:extLst>
      <p:ext uri="{BB962C8B-B14F-4D97-AF65-F5344CB8AC3E}">
        <p14:creationId xmlns:p14="http://schemas.microsoft.com/office/powerpoint/2010/main" val="44626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9842" y="5235009"/>
            <a:ext cx="5358736" cy="5097147"/>
          </a:xfrm>
        </p:spPr>
        <p:txBody>
          <a:bodyPr/>
          <a:lstStyle/>
          <a:p>
            <a:r>
              <a:rPr lang="en-GB" sz="1500" dirty="0"/>
              <a:t>Han over to Sarah for the interactive session</a:t>
            </a:r>
          </a:p>
        </p:txBody>
      </p:sp>
      <p:sp>
        <p:nvSpPr>
          <p:cNvPr id="4" name="Slide Number Placeholder 3"/>
          <p:cNvSpPr>
            <a:spLocks noGrp="1"/>
          </p:cNvSpPr>
          <p:nvPr>
            <p:ph type="sldNum" sz="quarter" idx="5"/>
          </p:nvPr>
        </p:nvSpPr>
        <p:spPr/>
        <p:txBody>
          <a:bodyPr/>
          <a:lstStyle/>
          <a:p>
            <a:fld id="{47BFE4DF-8B9C-4686-A312-B4679E46D948}" type="slidenum">
              <a:rPr lang="en-GB" smtClean="0"/>
              <a:t>3</a:t>
            </a:fld>
            <a:endParaRPr lang="en-GB"/>
          </a:p>
        </p:txBody>
      </p:sp>
    </p:spTree>
    <p:extLst>
      <p:ext uri="{BB962C8B-B14F-4D97-AF65-F5344CB8AC3E}">
        <p14:creationId xmlns:p14="http://schemas.microsoft.com/office/powerpoint/2010/main" val="98784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4</a:t>
            </a:fld>
            <a:endParaRPr lang="en-GB"/>
          </a:p>
        </p:txBody>
      </p:sp>
    </p:spTree>
    <p:extLst>
      <p:ext uri="{BB962C8B-B14F-4D97-AF65-F5344CB8AC3E}">
        <p14:creationId xmlns:p14="http://schemas.microsoft.com/office/powerpoint/2010/main" val="355632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think it’s important to understand the reasons why people choose to feedback online, this study from Oxford Uni a couple of years ago outlines the results from that study and what’s interesting to see is that actually the top 3 reasons are to inform other patients, praise the service and improve standards of care. </a:t>
            </a:r>
          </a:p>
          <a:p>
            <a:r>
              <a:rPr lang="en-GB" dirty="0"/>
              <a:t>We know services like yourselves don’t have trouble generating positive feedback but maybe the challenge is teasing out what could have been better.</a:t>
            </a:r>
          </a:p>
        </p:txBody>
      </p:sp>
      <p:sp>
        <p:nvSpPr>
          <p:cNvPr id="4" name="Slide Number Placeholder 3"/>
          <p:cNvSpPr>
            <a:spLocks noGrp="1"/>
          </p:cNvSpPr>
          <p:nvPr>
            <p:ph type="sldNum" sz="quarter" idx="5"/>
          </p:nvPr>
        </p:nvSpPr>
        <p:spPr/>
        <p:txBody>
          <a:bodyPr/>
          <a:lstStyle/>
          <a:p>
            <a:fld id="{C363CE76-C44D-42A7-AA8B-7518B4133A72}" type="slidenum">
              <a:rPr lang="en-GB" smtClean="0"/>
              <a:t>5</a:t>
            </a:fld>
            <a:endParaRPr lang="en-GB"/>
          </a:p>
        </p:txBody>
      </p:sp>
    </p:spTree>
    <p:extLst>
      <p:ext uri="{BB962C8B-B14F-4D97-AF65-F5344CB8AC3E}">
        <p14:creationId xmlns:p14="http://schemas.microsoft.com/office/powerpoint/2010/main" val="3353058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have some author quotes about how they felt telling their story on Care Opinion.</a:t>
            </a:r>
          </a:p>
          <a:p>
            <a:r>
              <a:rPr lang="en-GB" dirty="0"/>
              <a:t>This compounds what we already have learnt, that authors like the fact their can leave anonymous feedback and that sometimes going down the formal complaints route is not what they want to do, sometimes just being heard is all they need.</a:t>
            </a:r>
          </a:p>
        </p:txBody>
      </p:sp>
      <p:sp>
        <p:nvSpPr>
          <p:cNvPr id="4" name="Slide Number Placeholder 3"/>
          <p:cNvSpPr>
            <a:spLocks noGrp="1"/>
          </p:cNvSpPr>
          <p:nvPr>
            <p:ph type="sldNum" sz="quarter" idx="5"/>
          </p:nvPr>
        </p:nvSpPr>
        <p:spPr/>
        <p:txBody>
          <a:bodyPr/>
          <a:lstStyle/>
          <a:p>
            <a:fld id="{C363CE76-C44D-42A7-AA8B-7518B4133A72}" type="slidenum">
              <a:rPr lang="en-GB" smtClean="0"/>
              <a:t>6</a:t>
            </a:fld>
            <a:endParaRPr lang="en-GB"/>
          </a:p>
        </p:txBody>
      </p:sp>
    </p:spTree>
    <p:extLst>
      <p:ext uri="{BB962C8B-B14F-4D97-AF65-F5344CB8AC3E}">
        <p14:creationId xmlns:p14="http://schemas.microsoft.com/office/powerpoint/2010/main" val="396263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7</a:t>
            </a:fld>
            <a:endParaRPr lang="en-GB"/>
          </a:p>
        </p:txBody>
      </p:sp>
    </p:spTree>
    <p:extLst>
      <p:ext uri="{BB962C8B-B14F-4D97-AF65-F5344CB8AC3E}">
        <p14:creationId xmlns:p14="http://schemas.microsoft.com/office/powerpoint/2010/main" val="350019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8</a:t>
            </a:fld>
            <a:endParaRPr lang="en-GB"/>
          </a:p>
        </p:txBody>
      </p:sp>
    </p:spTree>
    <p:extLst>
      <p:ext uri="{BB962C8B-B14F-4D97-AF65-F5344CB8AC3E}">
        <p14:creationId xmlns:p14="http://schemas.microsoft.com/office/powerpoint/2010/main" val="1496778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9</a:t>
            </a:fld>
            <a:endParaRPr lang="en-GB"/>
          </a:p>
        </p:txBody>
      </p:sp>
    </p:spTree>
    <p:extLst>
      <p:ext uri="{BB962C8B-B14F-4D97-AF65-F5344CB8AC3E}">
        <p14:creationId xmlns:p14="http://schemas.microsoft.com/office/powerpoint/2010/main" val="2923201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1936C3F-36E7-478A-8E9B-46FB54F97AB0}" type="slidenum">
              <a:rPr lang="en-GB" altLang="en-US"/>
              <a:pPr/>
              <a:t>‹#›</a:t>
            </a:fld>
            <a:endParaRPr lang="en-GB" altLang="en-US"/>
          </a:p>
        </p:txBody>
      </p:sp>
    </p:spTree>
    <p:extLst>
      <p:ext uri="{BB962C8B-B14F-4D97-AF65-F5344CB8AC3E}">
        <p14:creationId xmlns:p14="http://schemas.microsoft.com/office/powerpoint/2010/main" val="100757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FDDF3F1-F4D2-481A-8207-15C69F584A4A}" type="slidenum">
              <a:rPr lang="en-GB" altLang="en-US"/>
              <a:pPr/>
              <a:t>‹#›</a:t>
            </a:fld>
            <a:endParaRPr lang="en-GB" altLang="en-US"/>
          </a:p>
        </p:txBody>
      </p:sp>
    </p:spTree>
    <p:extLst>
      <p:ext uri="{BB962C8B-B14F-4D97-AF65-F5344CB8AC3E}">
        <p14:creationId xmlns:p14="http://schemas.microsoft.com/office/powerpoint/2010/main" val="91024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776AEA4-BD81-4580-9B84-2876BF718FDF}" type="slidenum">
              <a:rPr lang="en-GB" altLang="en-US"/>
              <a:pPr/>
              <a:t>‹#›</a:t>
            </a:fld>
            <a:endParaRPr lang="en-GB" altLang="en-US"/>
          </a:p>
        </p:txBody>
      </p:sp>
    </p:spTree>
    <p:extLst>
      <p:ext uri="{BB962C8B-B14F-4D97-AF65-F5344CB8AC3E}">
        <p14:creationId xmlns:p14="http://schemas.microsoft.com/office/powerpoint/2010/main" val="393814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78D5023-E80D-4A95-9240-8D84CC0C873D}" type="slidenum">
              <a:rPr lang="en-GB" altLang="en-US"/>
              <a:pPr/>
              <a:t>‹#›</a:t>
            </a:fld>
            <a:endParaRPr lang="en-GB" altLang="en-US"/>
          </a:p>
        </p:txBody>
      </p:sp>
    </p:spTree>
    <p:extLst>
      <p:ext uri="{BB962C8B-B14F-4D97-AF65-F5344CB8AC3E}">
        <p14:creationId xmlns:p14="http://schemas.microsoft.com/office/powerpoint/2010/main" val="2558916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BAD78C8-AD9A-4306-BE67-D7F7494D2124}" type="slidenum">
              <a:rPr lang="en-GB" altLang="en-US"/>
              <a:pPr/>
              <a:t>‹#›</a:t>
            </a:fld>
            <a:endParaRPr lang="en-GB" altLang="en-US"/>
          </a:p>
        </p:txBody>
      </p:sp>
    </p:spTree>
    <p:extLst>
      <p:ext uri="{BB962C8B-B14F-4D97-AF65-F5344CB8AC3E}">
        <p14:creationId xmlns:p14="http://schemas.microsoft.com/office/powerpoint/2010/main" val="51799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552973F-DFD6-4AB9-B89C-61D5D3449326}" type="slidenum">
              <a:rPr lang="en-GB" altLang="en-US"/>
              <a:pPr/>
              <a:t>‹#›</a:t>
            </a:fld>
            <a:endParaRPr lang="en-GB" altLang="en-US"/>
          </a:p>
        </p:txBody>
      </p:sp>
    </p:spTree>
    <p:extLst>
      <p:ext uri="{BB962C8B-B14F-4D97-AF65-F5344CB8AC3E}">
        <p14:creationId xmlns:p14="http://schemas.microsoft.com/office/powerpoint/2010/main" val="78832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0FFC6658-F0E1-4F42-AC88-C759D708BF78}" type="slidenum">
              <a:rPr lang="en-GB" altLang="en-US"/>
              <a:pPr/>
              <a:t>‹#›</a:t>
            </a:fld>
            <a:endParaRPr lang="en-GB" altLang="en-US"/>
          </a:p>
        </p:txBody>
      </p:sp>
    </p:spTree>
    <p:extLst>
      <p:ext uri="{BB962C8B-B14F-4D97-AF65-F5344CB8AC3E}">
        <p14:creationId xmlns:p14="http://schemas.microsoft.com/office/powerpoint/2010/main" val="260436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8A08AC46-7891-41DC-B492-FD9D66EE2501}" type="slidenum">
              <a:rPr lang="en-GB" altLang="en-US"/>
              <a:pPr/>
              <a:t>‹#›</a:t>
            </a:fld>
            <a:endParaRPr lang="en-GB" altLang="en-US"/>
          </a:p>
        </p:txBody>
      </p:sp>
    </p:spTree>
    <p:extLst>
      <p:ext uri="{BB962C8B-B14F-4D97-AF65-F5344CB8AC3E}">
        <p14:creationId xmlns:p14="http://schemas.microsoft.com/office/powerpoint/2010/main" val="318737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5B7CC72-CEC4-4555-885B-7A20C7B50792}" type="slidenum">
              <a:rPr lang="en-GB" altLang="en-US"/>
              <a:pPr/>
              <a:t>‹#›</a:t>
            </a:fld>
            <a:endParaRPr lang="en-GB" altLang="en-US"/>
          </a:p>
        </p:txBody>
      </p:sp>
      <p:sp>
        <p:nvSpPr>
          <p:cNvPr id="5" name="Rectangle: Rounded Corners 4">
            <a:extLst>
              <a:ext uri="{FF2B5EF4-FFF2-40B4-BE49-F238E27FC236}">
                <a16:creationId xmlns:a16="http://schemas.microsoft.com/office/drawing/2014/main" id="{AB556BC6-1A88-4E2F-B330-76239AF19276}"/>
              </a:ext>
            </a:extLst>
          </p:cNvPr>
          <p:cNvSpPr/>
          <p:nvPr userDrawn="1"/>
        </p:nvSpPr>
        <p:spPr>
          <a:xfrm>
            <a:off x="251520" y="260648"/>
            <a:ext cx="8640960" cy="6301640"/>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8855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2C5114-5483-4ADD-A3C7-9867329A8ECE}" type="slidenum">
              <a:rPr lang="en-GB" altLang="en-US"/>
              <a:pPr/>
              <a:t>‹#›</a:t>
            </a:fld>
            <a:endParaRPr lang="en-GB" altLang="en-US"/>
          </a:p>
        </p:txBody>
      </p:sp>
    </p:spTree>
    <p:extLst>
      <p:ext uri="{BB962C8B-B14F-4D97-AF65-F5344CB8AC3E}">
        <p14:creationId xmlns:p14="http://schemas.microsoft.com/office/powerpoint/2010/main" val="1307187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C6B6542-E48A-44D7-8829-694C22CDD2A4}" type="slidenum">
              <a:rPr lang="en-GB" altLang="en-US"/>
              <a:pPr/>
              <a:t>‹#›</a:t>
            </a:fld>
            <a:endParaRPr lang="en-GB" altLang="en-US"/>
          </a:p>
        </p:txBody>
      </p:sp>
    </p:spTree>
    <p:extLst>
      <p:ext uri="{BB962C8B-B14F-4D97-AF65-F5344CB8AC3E}">
        <p14:creationId xmlns:p14="http://schemas.microsoft.com/office/powerpoint/2010/main" val="160112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B17A4D-C423-425D-9DB0-52D43AED162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0.jfif"/><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cid:image004.jpg@01D4D34D.411F747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hyperlink" Target="https://www.careopinion.org.uk/info/support-webinar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211" t="4342" r="370"/>
          <a:stretch/>
        </p:blipFill>
        <p:spPr>
          <a:xfrm>
            <a:off x="-12171" y="-30253"/>
            <a:ext cx="9168341" cy="6858000"/>
          </a:xfrm>
          <a:prstGeom prst="rect">
            <a:avLst/>
          </a:prstGeom>
        </p:spPr>
      </p:pic>
      <p:sp>
        <p:nvSpPr>
          <p:cNvPr id="8" name="TextBox 7">
            <a:extLst>
              <a:ext uri="{FF2B5EF4-FFF2-40B4-BE49-F238E27FC236}">
                <a16:creationId xmlns:a16="http://schemas.microsoft.com/office/drawing/2014/main" id="{1540F4E4-C016-46BA-AD55-23D8D89013B9}"/>
              </a:ext>
            </a:extLst>
          </p:cNvPr>
          <p:cNvSpPr txBox="1"/>
          <p:nvPr/>
        </p:nvSpPr>
        <p:spPr>
          <a:xfrm>
            <a:off x="5796136" y="3933056"/>
            <a:ext cx="1944216" cy="954107"/>
          </a:xfrm>
          <a:prstGeom prst="rect">
            <a:avLst/>
          </a:prstGeom>
          <a:noFill/>
        </p:spPr>
        <p:txBody>
          <a:bodyPr wrap="square" rtlCol="0">
            <a:spAutoFit/>
          </a:bodyPr>
          <a:lstStyle/>
          <a:p>
            <a:pPr algn="ctr"/>
            <a:r>
              <a:rPr lang="en-GB" sz="2800" b="1" dirty="0">
                <a:solidFill>
                  <a:schemeClr val="bg1"/>
                </a:solidFill>
                <a:latin typeface="Calibri" panose="020F0502020204030204" pitchFamily="34" charset="0"/>
                <a:cs typeface="Calibri" panose="020F0502020204030204" pitchFamily="34" charset="0"/>
              </a:rPr>
              <a:t>Framing the ‘Ask’</a:t>
            </a:r>
          </a:p>
        </p:txBody>
      </p:sp>
    </p:spTree>
    <p:extLst>
      <p:ext uri="{BB962C8B-B14F-4D97-AF65-F5344CB8AC3E}">
        <p14:creationId xmlns:p14="http://schemas.microsoft.com/office/powerpoint/2010/main" val="227520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3108543"/>
          </a:xfrm>
          <a:prstGeom prst="rect">
            <a:avLst/>
          </a:prstGeom>
        </p:spPr>
        <p:txBody>
          <a:bodyPr wrap="square">
            <a:spAutoFit/>
          </a:bodyPr>
          <a:lstStyle/>
          <a:p>
            <a:pPr lvl="0"/>
            <a:endParaRPr lang="en-GB" sz="3200" b="1" dirty="0">
              <a:solidFill>
                <a:srgbClr val="5B1E45"/>
              </a:solidFill>
              <a:latin typeface="Veto Com Light" panose="02000506040000020003" pitchFamily="2" charset="0"/>
            </a:endParaRPr>
          </a:p>
          <a:p>
            <a:pPr lvl="0"/>
            <a:r>
              <a:rPr lang="en-GB" sz="3200" b="1" dirty="0">
                <a:solidFill>
                  <a:srgbClr val="5B1E45"/>
                </a:solidFill>
                <a:latin typeface="Veto Com Light" panose="02000506040000020003" pitchFamily="2" charset="0"/>
              </a:rPr>
              <a:t>Questioning your assumptions</a:t>
            </a:r>
          </a:p>
          <a:p>
            <a:endParaRPr lang="en-GB" b="1" dirty="0">
              <a:ea typeface="Times New Roman" panose="02020603050405020304" pitchFamily="18" charset="0"/>
              <a:cs typeface="Times New Roman" panose="02020603050405020304" pitchFamily="18"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F673BC6E-F7CB-47CF-AF71-8D0CA471559E}"/>
              </a:ext>
            </a:extLst>
          </p:cNvPr>
          <p:cNvPicPr>
            <a:picLocks noChangeAspect="1"/>
          </p:cNvPicPr>
          <p:nvPr/>
        </p:nvPicPr>
        <p:blipFill>
          <a:blip r:embed="rId3"/>
          <a:stretch>
            <a:fillRect/>
          </a:stretch>
        </p:blipFill>
        <p:spPr>
          <a:xfrm>
            <a:off x="6440218" y="449669"/>
            <a:ext cx="2092222" cy="1830694"/>
          </a:xfrm>
          <a:prstGeom prst="rect">
            <a:avLst/>
          </a:prstGeom>
        </p:spPr>
      </p:pic>
      <p:sp>
        <p:nvSpPr>
          <p:cNvPr id="6" name="TextBox 5">
            <a:extLst>
              <a:ext uri="{FF2B5EF4-FFF2-40B4-BE49-F238E27FC236}">
                <a16:creationId xmlns:a16="http://schemas.microsoft.com/office/drawing/2014/main" id="{4AA94B76-2F18-4C1F-8072-4578428E15DF}"/>
              </a:ext>
            </a:extLst>
          </p:cNvPr>
          <p:cNvSpPr txBox="1"/>
          <p:nvPr/>
        </p:nvSpPr>
        <p:spPr>
          <a:xfrm>
            <a:off x="1723310" y="2355175"/>
            <a:ext cx="6498511" cy="3970318"/>
          </a:xfrm>
          <a:prstGeom prst="rect">
            <a:avLst/>
          </a:prstGeom>
          <a:noFill/>
        </p:spPr>
        <p:txBody>
          <a:bodyPr wrap="square">
            <a:spAutoFit/>
          </a:bodyPr>
          <a:lstStyle/>
          <a:p>
            <a:r>
              <a:rPr lang="en-GB" b="1" dirty="0">
                <a:latin typeface="Calibri" panose="020F0502020204030204" pitchFamily="34" charset="0"/>
                <a:ea typeface="Times New Roman" panose="02020603050405020304" pitchFamily="18" charset="0"/>
                <a:cs typeface="Calibri" panose="020F0502020204030204" pitchFamily="34" charset="0"/>
              </a:rPr>
              <a:t>Q: Would you be unhappy if you were asked for feedback about an episode of care?</a:t>
            </a: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dirty="0">
                <a:latin typeface="Calibri" panose="020F0502020204030204" pitchFamily="34" charset="0"/>
                <a:ea typeface="Times New Roman" panose="02020603050405020304" pitchFamily="18" charset="0"/>
                <a:cs typeface="Calibri" panose="020F0502020204030204" pitchFamily="34" charset="0"/>
              </a:rPr>
              <a:t>Maybe put yourself in their shoes…</a:t>
            </a: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b="1" dirty="0">
                <a:latin typeface="Calibri" panose="020F0502020204030204" pitchFamily="34" charset="0"/>
                <a:ea typeface="Times New Roman" panose="02020603050405020304" pitchFamily="18" charset="0"/>
                <a:cs typeface="Calibri" panose="020F0502020204030204" pitchFamily="34" charset="0"/>
              </a:rPr>
              <a:t>Role reversal</a:t>
            </a:r>
          </a:p>
          <a:p>
            <a:r>
              <a:rPr lang="en-GB" dirty="0">
                <a:latin typeface="Calibri" panose="020F0502020204030204" pitchFamily="34" charset="0"/>
                <a:ea typeface="Times New Roman" panose="02020603050405020304" pitchFamily="18" charset="0"/>
                <a:cs typeface="Calibri" panose="020F0502020204030204" pitchFamily="34" charset="0"/>
              </a:rPr>
              <a:t>Ask yourself…how would you feel if you were asked to give feedback about your care</a:t>
            </a:r>
          </a:p>
          <a:p>
            <a:endParaRPr lang="en-GB"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dirty="0">
                <a:latin typeface="Calibri" panose="020F0502020204030204" pitchFamily="34" charset="0"/>
                <a:ea typeface="Times New Roman" panose="02020603050405020304" pitchFamily="18" charset="0"/>
                <a:cs typeface="Calibri" panose="020F0502020204030204" pitchFamily="34" charset="0"/>
              </a:rPr>
              <a:t>Don’t be afraid just </a:t>
            </a:r>
            <a:r>
              <a:rPr lang="en-GB" b="1" u="sng" dirty="0">
                <a:latin typeface="Calibri" panose="020F0502020204030204" pitchFamily="34" charset="0"/>
                <a:ea typeface="Times New Roman" panose="02020603050405020304" pitchFamily="18" charset="0"/>
                <a:cs typeface="Calibri" panose="020F0502020204030204" pitchFamily="34" charset="0"/>
              </a:rPr>
              <a:t>ask</a:t>
            </a:r>
            <a:r>
              <a:rPr lang="en-GB" dirty="0">
                <a:latin typeface="Calibri" panose="020F0502020204030204" pitchFamily="34" charset="0"/>
                <a:ea typeface="Times New Roman" panose="02020603050405020304" pitchFamily="18" charset="0"/>
                <a:cs typeface="Calibri" panose="020F0502020204030204" pitchFamily="34" charset="0"/>
              </a:rPr>
              <a:t>!</a:t>
            </a:r>
          </a:p>
          <a:p>
            <a:endParaRPr lang="en-GB" b="1" dirty="0">
              <a:latin typeface="Calibri" panose="020F0502020204030204" pitchFamily="34" charset="0"/>
              <a:ea typeface="Times New Roman" panose="02020603050405020304" pitchFamily="18" charset="0"/>
              <a:cs typeface="Calibri" panose="020F0502020204030204" pitchFamily="34" charset="0"/>
            </a:endParaRPr>
          </a:p>
        </p:txBody>
      </p:sp>
      <p:pic>
        <p:nvPicPr>
          <p:cNvPr id="8" name="Picture 7">
            <a:extLst>
              <a:ext uri="{FF2B5EF4-FFF2-40B4-BE49-F238E27FC236}">
                <a16:creationId xmlns:a16="http://schemas.microsoft.com/office/drawing/2014/main" id="{266C3025-7CD5-4E58-9052-3BA16A8989A8}"/>
              </a:ext>
            </a:extLst>
          </p:cNvPr>
          <p:cNvPicPr>
            <a:picLocks noChangeAspect="1"/>
          </p:cNvPicPr>
          <p:nvPr/>
        </p:nvPicPr>
        <p:blipFill>
          <a:blip r:embed="rId4"/>
          <a:stretch>
            <a:fillRect/>
          </a:stretch>
        </p:blipFill>
        <p:spPr>
          <a:xfrm>
            <a:off x="539552" y="3645024"/>
            <a:ext cx="1183758" cy="1381051"/>
          </a:xfrm>
          <a:prstGeom prst="rect">
            <a:avLst/>
          </a:prstGeom>
        </p:spPr>
      </p:pic>
      <p:pic>
        <p:nvPicPr>
          <p:cNvPr id="10" name="Picture 9">
            <a:extLst>
              <a:ext uri="{FF2B5EF4-FFF2-40B4-BE49-F238E27FC236}">
                <a16:creationId xmlns:a16="http://schemas.microsoft.com/office/drawing/2014/main" id="{F6C49F93-07DD-4B5E-911F-02C263B1F09B}"/>
              </a:ext>
            </a:extLst>
          </p:cNvPr>
          <p:cNvPicPr>
            <a:picLocks noChangeAspect="1"/>
          </p:cNvPicPr>
          <p:nvPr/>
        </p:nvPicPr>
        <p:blipFill>
          <a:blip r:embed="rId5"/>
          <a:stretch>
            <a:fillRect/>
          </a:stretch>
        </p:blipFill>
        <p:spPr>
          <a:xfrm>
            <a:off x="6649730" y="5388057"/>
            <a:ext cx="847050" cy="929254"/>
          </a:xfrm>
          <a:prstGeom prst="rect">
            <a:avLst/>
          </a:prstGeom>
        </p:spPr>
      </p:pic>
      <p:pic>
        <p:nvPicPr>
          <p:cNvPr id="11" name="Picture 10">
            <a:extLst>
              <a:ext uri="{FF2B5EF4-FFF2-40B4-BE49-F238E27FC236}">
                <a16:creationId xmlns:a16="http://schemas.microsoft.com/office/drawing/2014/main" id="{B3EA3BB4-FC6A-4CDE-85B7-05AC5DF723B4}"/>
              </a:ext>
            </a:extLst>
          </p:cNvPr>
          <p:cNvPicPr>
            <a:picLocks noChangeAspect="1"/>
          </p:cNvPicPr>
          <p:nvPr/>
        </p:nvPicPr>
        <p:blipFill>
          <a:blip r:embed="rId5"/>
          <a:stretch>
            <a:fillRect/>
          </a:stretch>
        </p:blipFill>
        <p:spPr>
          <a:xfrm>
            <a:off x="7308304" y="5046937"/>
            <a:ext cx="742526" cy="814586"/>
          </a:xfrm>
          <a:prstGeom prst="rect">
            <a:avLst/>
          </a:prstGeom>
        </p:spPr>
      </p:pic>
    </p:spTree>
    <p:extLst>
      <p:ext uri="{BB962C8B-B14F-4D97-AF65-F5344CB8AC3E}">
        <p14:creationId xmlns:p14="http://schemas.microsoft.com/office/powerpoint/2010/main" val="1093584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324201D-BC38-433B-B03E-C09ECFD9ED08}"/>
              </a:ext>
            </a:extLst>
          </p:cNvPr>
          <p:cNvSpPr/>
          <p:nvPr/>
        </p:nvSpPr>
        <p:spPr>
          <a:xfrm>
            <a:off x="1561973" y="791904"/>
            <a:ext cx="7200800" cy="7048083"/>
          </a:xfrm>
          <a:prstGeom prst="rect">
            <a:avLst/>
          </a:prstGeom>
        </p:spPr>
        <p:txBody>
          <a:bodyPr wrap="square">
            <a:spAutoFit/>
          </a:bodyPr>
          <a:lstStyle/>
          <a:p>
            <a:pPr lvl="0"/>
            <a:endParaRPr lang="en-GB" sz="3200" b="1" dirty="0">
              <a:solidFill>
                <a:srgbClr val="5B1E45"/>
              </a:solidFill>
              <a:latin typeface="Calibri" panose="020F0502020204030204" pitchFamily="34"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People love to help!</a:t>
            </a:r>
          </a:p>
          <a:p>
            <a:r>
              <a:rPr lang="en-GB" dirty="0">
                <a:effectLst/>
                <a:latin typeface="Calibri" panose="020F0502020204030204" pitchFamily="34" charset="0"/>
                <a:ea typeface="Times New Roman" panose="02020603050405020304" pitchFamily="18" charset="0"/>
                <a:cs typeface="Calibri" panose="020F0502020204030204" pitchFamily="34" charset="0"/>
              </a:rPr>
              <a:t>Whatever the situation, the human brain is hard wired </a:t>
            </a:r>
            <a:r>
              <a:rPr lang="en-GB" sz="1800" dirty="0">
                <a:effectLst/>
                <a:latin typeface="Calibri" panose="020F0502020204030204" pitchFamily="34" charset="0"/>
                <a:ea typeface="Calibri" panose="020F0502020204030204" pitchFamily="34" charset="0"/>
                <a:cs typeface="Calibri" panose="020F0502020204030204" pitchFamily="34" charset="0"/>
              </a:rPr>
              <a:t>to be social, to cooperate, to assist where we can. Being helpful strengthens our sense of self and is a path to finding meaning even in dark days.</a:t>
            </a:r>
          </a:p>
          <a:p>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b="1" dirty="0">
                <a:effectLst/>
                <a:latin typeface="Calibri" panose="020F0502020204030204" pitchFamily="34" charset="0"/>
                <a:ea typeface="Times New Roman" panose="02020603050405020304" pitchFamily="18" charset="0"/>
                <a:cs typeface="Calibri" panose="020F0502020204030204" pitchFamily="34" charset="0"/>
              </a:rPr>
              <a:t>Ask for honesty</a:t>
            </a:r>
          </a:p>
          <a:p>
            <a:r>
              <a:rPr lang="en-GB" sz="1800" dirty="0">
                <a:effectLst/>
                <a:latin typeface="Calibri" panose="020F0502020204030204" pitchFamily="34" charset="0"/>
                <a:ea typeface="Times New Roman" panose="02020603050405020304" pitchFamily="18" charset="0"/>
                <a:cs typeface="Calibri" panose="020F0502020204030204" pitchFamily="34" charset="0"/>
              </a:rPr>
              <a:t>Encourage the people you ask for feedback to be helpful over nice. Let them know you are looking to get the most out of their time and their honesty is valued and appreciated.</a:t>
            </a:r>
          </a:p>
          <a:p>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Explain why feedback is important</a:t>
            </a:r>
          </a:p>
          <a:p>
            <a:r>
              <a:rPr lang="en-GB" dirty="0">
                <a:effectLst/>
                <a:latin typeface="Calibri" panose="020F0502020204030204" pitchFamily="34" charset="0"/>
                <a:ea typeface="Times New Roman" panose="02020603050405020304" pitchFamily="18" charset="0"/>
                <a:cs typeface="Calibri" panose="020F0502020204030204" pitchFamily="34" charset="0"/>
              </a:rPr>
              <a:t>Explaining to patients/service users that all feedback is important and that on Care Opinion they can say what was good v’s what could have been better – Balanced view</a:t>
            </a:r>
            <a:endParaRPr lang="en-GB" dirty="0">
              <a:latin typeface="Calibri" panose="020F0502020204030204" pitchFamily="34" charset="0"/>
              <a:ea typeface="Times New Roman" panose="02020603050405020304" pitchFamily="18" charset="0"/>
              <a:cs typeface="Calibri" panose="020F0502020204030204" pitchFamily="34" charset="0"/>
            </a:endParaRPr>
          </a:p>
          <a:p>
            <a:endParaRPr lang="en-GB" dirty="0">
              <a:effectLst/>
              <a:latin typeface="Calibri" panose="020F0502020204030204" pitchFamily="34" charset="0"/>
              <a:ea typeface="Times New Roman" panose="02020603050405020304" pitchFamily="18" charset="0"/>
              <a:cs typeface="Calibri" panose="020F0502020204030204" pitchFamily="34"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descr="Icon&#10;&#10;Description automatically generated">
            <a:extLst>
              <a:ext uri="{FF2B5EF4-FFF2-40B4-BE49-F238E27FC236}">
                <a16:creationId xmlns:a16="http://schemas.microsoft.com/office/drawing/2014/main" id="{68992216-423C-4A4D-AD51-ED87FADA0A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450" y="1988840"/>
            <a:ext cx="959817" cy="954779"/>
          </a:xfrm>
          <a:prstGeom prst="rect">
            <a:avLst/>
          </a:prstGeom>
        </p:spPr>
      </p:pic>
      <p:pic>
        <p:nvPicPr>
          <p:cNvPr id="5" name="Picture 4" descr="Icon&#10;&#10;Description automatically generated">
            <a:extLst>
              <a:ext uri="{FF2B5EF4-FFF2-40B4-BE49-F238E27FC236}">
                <a16:creationId xmlns:a16="http://schemas.microsoft.com/office/drawing/2014/main" id="{2AFDF2F3-29FC-4B26-A7CF-D9F8AF7592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600" y="3501008"/>
            <a:ext cx="901287" cy="901287"/>
          </a:xfrm>
          <a:prstGeom prst="rect">
            <a:avLst/>
          </a:prstGeom>
        </p:spPr>
      </p:pic>
      <p:pic>
        <p:nvPicPr>
          <p:cNvPr id="7" name="Picture 6" descr="A picture containing text, businesscard, vector graphics&#10;&#10;Description automatically generated">
            <a:extLst>
              <a:ext uri="{FF2B5EF4-FFF2-40B4-BE49-F238E27FC236}">
                <a16:creationId xmlns:a16="http://schemas.microsoft.com/office/drawing/2014/main" id="{E859DC9D-D3D4-4FD2-851A-1085118A23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4707" y="4725144"/>
            <a:ext cx="1138730" cy="783530"/>
          </a:xfrm>
          <a:prstGeom prst="rect">
            <a:avLst/>
          </a:prstGeom>
        </p:spPr>
      </p:pic>
      <p:sp>
        <p:nvSpPr>
          <p:cNvPr id="9" name="TextBox 8">
            <a:extLst>
              <a:ext uri="{FF2B5EF4-FFF2-40B4-BE49-F238E27FC236}">
                <a16:creationId xmlns:a16="http://schemas.microsoft.com/office/drawing/2014/main" id="{0023A923-AAED-4169-8349-44524852FA35}"/>
              </a:ext>
            </a:extLst>
          </p:cNvPr>
          <p:cNvSpPr txBox="1"/>
          <p:nvPr/>
        </p:nvSpPr>
        <p:spPr>
          <a:xfrm>
            <a:off x="590372" y="468738"/>
            <a:ext cx="5709819" cy="646331"/>
          </a:xfrm>
          <a:prstGeom prst="rect">
            <a:avLst/>
          </a:prstGeom>
          <a:noFill/>
        </p:spPr>
        <p:txBody>
          <a:bodyPr wrap="square">
            <a:spAutoFit/>
          </a:bodyPr>
          <a:lstStyle/>
          <a:p>
            <a:pPr lvl="0"/>
            <a:r>
              <a:rPr lang="en-GB" sz="3600" b="1" dirty="0">
                <a:solidFill>
                  <a:srgbClr val="5B1E45"/>
                </a:solidFill>
                <a:latin typeface="Calibri" panose="020F0502020204030204" pitchFamily="34" charset="0"/>
                <a:cs typeface="Calibri" panose="020F0502020204030204" pitchFamily="34" charset="0"/>
              </a:rPr>
              <a:t>Having confidence to ask</a:t>
            </a:r>
          </a:p>
        </p:txBody>
      </p:sp>
      <p:sp>
        <p:nvSpPr>
          <p:cNvPr id="8" name="TextBox 7">
            <a:extLst>
              <a:ext uri="{FF2B5EF4-FFF2-40B4-BE49-F238E27FC236}">
                <a16:creationId xmlns:a16="http://schemas.microsoft.com/office/drawing/2014/main" id="{8AF2C13C-DCDA-40A1-BCDA-921E33DBDEB2}"/>
              </a:ext>
            </a:extLst>
          </p:cNvPr>
          <p:cNvSpPr txBox="1"/>
          <p:nvPr/>
        </p:nvSpPr>
        <p:spPr>
          <a:xfrm>
            <a:off x="590373" y="1140382"/>
            <a:ext cx="7293996" cy="369332"/>
          </a:xfrm>
          <a:prstGeom prst="rect">
            <a:avLst/>
          </a:prstGeom>
          <a:noFill/>
        </p:spPr>
        <p:txBody>
          <a:bodyPr wrap="square">
            <a:spAutoFit/>
          </a:bodyPr>
          <a:lstStyle/>
          <a:p>
            <a:r>
              <a:rPr lang="en-GB" sz="1800" b="1" dirty="0">
                <a:effectLst/>
                <a:latin typeface="Calibri" panose="020F0502020204030204" pitchFamily="34" charset="0"/>
                <a:ea typeface="Times New Roman" panose="02020603050405020304" pitchFamily="18" charset="0"/>
                <a:cs typeface="Calibri" panose="020F0502020204030204" pitchFamily="34" charset="0"/>
              </a:rPr>
              <a:t>Asking for feedback is a skill, and will become easier the more you do it</a:t>
            </a:r>
          </a:p>
        </p:txBody>
      </p:sp>
    </p:spTree>
    <p:extLst>
      <p:ext uri="{BB962C8B-B14F-4D97-AF65-F5344CB8AC3E}">
        <p14:creationId xmlns:p14="http://schemas.microsoft.com/office/powerpoint/2010/main" val="407281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CA956E8-8C0E-4F91-AEC3-F28CD21B2970}"/>
              </a:ext>
            </a:extLst>
          </p:cNvPr>
          <p:cNvSpPr txBox="1"/>
          <p:nvPr/>
        </p:nvSpPr>
        <p:spPr>
          <a:xfrm>
            <a:off x="1331640" y="579524"/>
            <a:ext cx="7324028" cy="5293757"/>
          </a:xfrm>
          <a:prstGeom prst="rect">
            <a:avLst/>
          </a:prstGeom>
          <a:noFill/>
        </p:spPr>
        <p:txBody>
          <a:bodyPr wrap="square">
            <a:spAutoFit/>
          </a:bodyPr>
          <a:lstStyle/>
          <a:p>
            <a:r>
              <a:rPr lang="en-US" sz="32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What should I include in the ‘Ask’?</a:t>
            </a:r>
            <a:endParaRPr lang="en-US" sz="32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Include these 3:</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ea typeface="Times New Roman" panose="02020603050405020304" pitchFamily="18" charset="0"/>
              <a:cs typeface="Times New Roman" panose="02020603050405020304" pitchFamily="18" charset="0"/>
            </a:endParaRPr>
          </a:p>
          <a:p>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 who Care Opinion is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Independent from NHS, social enterprise /CIC, encourages social value</a:t>
            </a:r>
          </a:p>
          <a:p>
            <a:endParaRPr lang="en-US" dirty="0">
              <a:ea typeface="Times New Roman" panose="02020603050405020304" pitchFamily="18" charset="0"/>
              <a:cs typeface="Times New Roman" panose="02020603050405020304" pitchFamily="18" charset="0"/>
            </a:endParaRPr>
          </a:p>
          <a:p>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Explaining its safe!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Always inform your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patients/service users that feedback is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anonymous</a:t>
            </a:r>
            <a:endParaRPr lang="en-US" dirty="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b="1" dirty="0">
                <a:solidFill>
                  <a:srgbClr val="5B1E45"/>
                </a:solidFill>
                <a:ea typeface="Times New Roman" panose="02020603050405020304" pitchFamily="18" charset="0"/>
                <a:cs typeface="Times New Roman" panose="02020603050405020304" pitchFamily="18" charset="0"/>
              </a:rPr>
              <a:t>That you will get a response </a:t>
            </a:r>
            <a:r>
              <a:rPr lang="en-US" dirty="0">
                <a:solidFill>
                  <a:srgbClr val="5B1E45"/>
                </a:solidFill>
                <a:ea typeface="Times New Roman" panose="02020603050405020304" pitchFamily="18" charset="0"/>
                <a:cs typeface="Times New Roman" panose="02020603050405020304" pitchFamily="18" charset="0"/>
              </a:rPr>
              <a:t>- </a:t>
            </a:r>
            <a:r>
              <a:rPr lang="en-US" dirty="0">
                <a:ea typeface="Times New Roman" panose="02020603050405020304" pitchFamily="18" charset="0"/>
                <a:cs typeface="Times New Roman" panose="02020603050405020304" pitchFamily="18" charset="0"/>
              </a:rPr>
              <a:t>This is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 key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motivational factor for many people to share</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their feedback, so it is always worth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mentioning in the ‘ask’</a:t>
            </a:r>
          </a:p>
          <a:p>
            <a:pPr marL="285750" indent="-285750">
              <a:buFont typeface="Arial" panose="020B0604020202020204" pitchFamily="34" charset="0"/>
              <a:buChar char="•"/>
            </a:pPr>
            <a:endParaRPr lang="en-US" dirty="0">
              <a:ea typeface="Times New Roman" panose="02020603050405020304" pitchFamily="18"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p:txBody>
      </p:sp>
      <p:pic>
        <p:nvPicPr>
          <p:cNvPr id="5" name="Picture 4">
            <a:extLst>
              <a:ext uri="{FF2B5EF4-FFF2-40B4-BE49-F238E27FC236}">
                <a16:creationId xmlns:a16="http://schemas.microsoft.com/office/drawing/2014/main" id="{749E8156-8EC0-40EF-8EDF-25E2CF27B0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132856"/>
            <a:ext cx="462506" cy="479715"/>
          </a:xfrm>
          <a:prstGeom prst="rect">
            <a:avLst/>
          </a:prstGeom>
        </p:spPr>
      </p:pic>
      <p:pic>
        <p:nvPicPr>
          <p:cNvPr id="6" name="Picture 5">
            <a:extLst>
              <a:ext uri="{FF2B5EF4-FFF2-40B4-BE49-F238E27FC236}">
                <a16:creationId xmlns:a16="http://schemas.microsoft.com/office/drawing/2014/main" id="{68F57418-39DE-4AD4-B940-E93905609F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986546"/>
            <a:ext cx="462506" cy="479715"/>
          </a:xfrm>
          <a:prstGeom prst="rect">
            <a:avLst/>
          </a:prstGeom>
        </p:spPr>
      </p:pic>
      <p:pic>
        <p:nvPicPr>
          <p:cNvPr id="7" name="Picture 6">
            <a:extLst>
              <a:ext uri="{FF2B5EF4-FFF2-40B4-BE49-F238E27FC236}">
                <a16:creationId xmlns:a16="http://schemas.microsoft.com/office/drawing/2014/main" id="{6DD7EC9D-C512-411B-9BC8-806972F231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4080094"/>
            <a:ext cx="462506" cy="479715"/>
          </a:xfrm>
          <a:prstGeom prst="rect">
            <a:avLst/>
          </a:prstGeom>
        </p:spPr>
      </p:pic>
      <p:pic>
        <p:nvPicPr>
          <p:cNvPr id="3" name="Picture 2">
            <a:extLst>
              <a:ext uri="{FF2B5EF4-FFF2-40B4-BE49-F238E27FC236}">
                <a16:creationId xmlns:a16="http://schemas.microsoft.com/office/drawing/2014/main" id="{37D3C70E-D18A-49DA-BBE7-2F67C595C026}"/>
              </a:ext>
            </a:extLst>
          </p:cNvPr>
          <p:cNvPicPr>
            <a:picLocks noChangeAspect="1"/>
          </p:cNvPicPr>
          <p:nvPr/>
        </p:nvPicPr>
        <p:blipFill>
          <a:blip r:embed="rId4"/>
          <a:stretch>
            <a:fillRect/>
          </a:stretch>
        </p:blipFill>
        <p:spPr>
          <a:xfrm>
            <a:off x="6023544" y="3630315"/>
            <a:ext cx="2524125" cy="2762250"/>
          </a:xfrm>
          <a:prstGeom prst="rect">
            <a:avLst/>
          </a:prstGeom>
        </p:spPr>
      </p:pic>
    </p:spTree>
    <p:extLst>
      <p:ext uri="{BB962C8B-B14F-4D97-AF65-F5344CB8AC3E}">
        <p14:creationId xmlns:p14="http://schemas.microsoft.com/office/powerpoint/2010/main" val="3755635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926290" y="2775803"/>
            <a:ext cx="2531669" cy="982424"/>
          </a:xfrm>
          <a:prstGeom prst="roundRect">
            <a:avLst>
              <a:gd name="adj" fmla="val 32934"/>
            </a:avLst>
          </a:prstGeom>
          <a:solidFill>
            <a:srgbClr val="5B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“It’s not like I thought, it’s not so scary…”</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893277"/>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“All the staff have been so lovely….”</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dirty="0">
                <a:solidFill>
                  <a:srgbClr val="5B1E45"/>
                </a:solidFill>
                <a:latin typeface="Calibri" panose="020F0502020204030204" pitchFamily="34" charset="0"/>
                <a:cs typeface="Calibri" panose="020F0502020204030204" pitchFamily="34" charset="0"/>
              </a:rPr>
              <a:t>Possible ways to ‘Frame the ask’…</a:t>
            </a:r>
            <a:endParaRPr lang="en-GB" dirty="0"/>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1077218"/>
          </a:xfrm>
          <a:prstGeom prst="rect">
            <a:avLst/>
          </a:prstGeom>
          <a:noFill/>
        </p:spPr>
        <p:txBody>
          <a:bodyPr wrap="square" rtlCol="0">
            <a:spAutoFit/>
          </a:bodyPr>
          <a:lstStyle/>
          <a:p>
            <a:r>
              <a:rPr lang="en-GB" sz="1600" dirty="0"/>
              <a:t>Thank you, I know the team will really appreciate you saying that. We do have a way to share your kind words with everyone involved using this… Would you be happy to take a few minutes to write a few lines for them all?</a:t>
            </a:r>
          </a:p>
        </p:txBody>
      </p:sp>
      <p:sp>
        <p:nvSpPr>
          <p:cNvPr id="12" name="TextBox 11">
            <a:extLst>
              <a:ext uri="{FF2B5EF4-FFF2-40B4-BE49-F238E27FC236}">
                <a16:creationId xmlns:a16="http://schemas.microsoft.com/office/drawing/2014/main" id="{FDB62D0B-F2E0-49A6-A8BD-A0FA7AFCDEFA}"/>
              </a:ext>
            </a:extLst>
          </p:cNvPr>
          <p:cNvSpPr txBox="1"/>
          <p:nvPr/>
        </p:nvSpPr>
        <p:spPr>
          <a:xfrm>
            <a:off x="3747481" y="2666381"/>
            <a:ext cx="4712951" cy="1815882"/>
          </a:xfrm>
          <a:prstGeom prst="rect">
            <a:avLst/>
          </a:prstGeom>
          <a:noFill/>
        </p:spPr>
        <p:txBody>
          <a:bodyPr wrap="square" rtlCol="0">
            <a:spAutoFit/>
          </a:bodyPr>
          <a:lstStyle/>
          <a:p>
            <a:r>
              <a:rPr lang="en-GB" sz="1600" dirty="0"/>
              <a:t>I’m so glad it turned out better than you thought. We find many people are sometimes nervous about coming for a minor procedure at the surgery. Would you be willing to share your experience with others via Care Opinion.</a:t>
            </a:r>
          </a:p>
          <a:p>
            <a:r>
              <a:rPr lang="en-GB" sz="1600" dirty="0"/>
              <a:t>This may help reassure other patients who may also feel nervous?</a:t>
            </a:r>
          </a:p>
        </p:txBody>
      </p:sp>
      <p:sp>
        <p:nvSpPr>
          <p:cNvPr id="13" name="Rectangle: Rounded Corners 12">
            <a:extLst>
              <a:ext uri="{FF2B5EF4-FFF2-40B4-BE49-F238E27FC236}">
                <a16:creationId xmlns:a16="http://schemas.microsoft.com/office/drawing/2014/main" id="{1E92C492-4150-4219-9654-13D6B51031B6}"/>
              </a:ext>
            </a:extLst>
          </p:cNvPr>
          <p:cNvSpPr/>
          <p:nvPr/>
        </p:nvSpPr>
        <p:spPr>
          <a:xfrm>
            <a:off x="469043" y="4775353"/>
            <a:ext cx="2286000" cy="1323439"/>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“Thank you for helping me get an appointment today…”</a:t>
            </a:r>
          </a:p>
        </p:txBody>
      </p:sp>
      <p:sp>
        <p:nvSpPr>
          <p:cNvPr id="14" name="TextBox 13">
            <a:extLst>
              <a:ext uri="{FF2B5EF4-FFF2-40B4-BE49-F238E27FC236}">
                <a16:creationId xmlns:a16="http://schemas.microsoft.com/office/drawing/2014/main" id="{4F8E2B8C-68C8-44F3-8792-C7751C06C7BF}"/>
              </a:ext>
            </a:extLst>
          </p:cNvPr>
          <p:cNvSpPr txBox="1"/>
          <p:nvPr/>
        </p:nvSpPr>
        <p:spPr>
          <a:xfrm>
            <a:off x="3303324" y="5019882"/>
            <a:ext cx="5396519" cy="1077218"/>
          </a:xfrm>
          <a:prstGeom prst="rect">
            <a:avLst/>
          </a:prstGeom>
          <a:noFill/>
        </p:spPr>
        <p:txBody>
          <a:bodyPr wrap="square" rtlCol="0">
            <a:spAutoFit/>
          </a:bodyPr>
          <a:lstStyle/>
          <a:p>
            <a:r>
              <a:rPr lang="en-GB" sz="1600" dirty="0"/>
              <a:t>Your welcome, that’s what I’m here for. I wonder if you would be willing to share your positive feedback on Care Opinion, I can send a link direct to your phone if that’s ok?</a:t>
            </a:r>
          </a:p>
        </p:txBody>
      </p:sp>
    </p:spTree>
    <p:extLst>
      <p:ext uri="{BB962C8B-B14F-4D97-AF65-F5344CB8AC3E}">
        <p14:creationId xmlns:p14="http://schemas.microsoft.com/office/powerpoint/2010/main" val="120008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5364088" y="1083978"/>
            <a:ext cx="2531669" cy="982424"/>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left feeling relaxed and valued”</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611560" y="960513"/>
            <a:ext cx="2646040" cy="1061418"/>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“First class service from first class staff”</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b="1" dirty="0">
                <a:solidFill>
                  <a:srgbClr val="5B1E45"/>
                </a:solidFill>
                <a:latin typeface="Calibri" panose="020F0502020204030204" pitchFamily="34" charset="0"/>
                <a:cs typeface="Calibri" panose="020F0502020204030204" pitchFamily="34" charset="0"/>
              </a:rPr>
              <a:t>Teasing out the ‘what could be improved’…</a:t>
            </a:r>
            <a:endParaRPr lang="en-GB" dirty="0"/>
          </a:p>
        </p:txBody>
      </p:sp>
      <p:grpSp>
        <p:nvGrpSpPr>
          <p:cNvPr id="2" name="Group 1">
            <a:extLst>
              <a:ext uri="{FF2B5EF4-FFF2-40B4-BE49-F238E27FC236}">
                <a16:creationId xmlns:a16="http://schemas.microsoft.com/office/drawing/2014/main" id="{9ACEB09D-83D6-4AC9-9C90-13072E7E77AD}"/>
              </a:ext>
            </a:extLst>
          </p:cNvPr>
          <p:cNvGrpSpPr/>
          <p:nvPr/>
        </p:nvGrpSpPr>
        <p:grpSpPr>
          <a:xfrm>
            <a:off x="2339752" y="2125566"/>
            <a:ext cx="4129516" cy="4283479"/>
            <a:chOff x="4788024" y="2276872"/>
            <a:chExt cx="4129516" cy="4283479"/>
          </a:xfrm>
        </p:grpSpPr>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276872"/>
              <a:ext cx="4129516" cy="4283479"/>
            </a:xfrm>
            <a:prstGeom prst="rect">
              <a:avLst/>
            </a:prstGeom>
          </p:spPr>
        </p:pic>
        <p:sp>
          <p:nvSpPr>
            <p:cNvPr id="14" name="TextBox 13">
              <a:extLst>
                <a:ext uri="{FF2B5EF4-FFF2-40B4-BE49-F238E27FC236}">
                  <a16:creationId xmlns:a16="http://schemas.microsoft.com/office/drawing/2014/main" id="{4F8E2B8C-68C8-44F3-8792-C7751C06C7BF}"/>
                </a:ext>
              </a:extLst>
            </p:cNvPr>
            <p:cNvSpPr txBox="1"/>
            <p:nvPr/>
          </p:nvSpPr>
          <p:spPr>
            <a:xfrm>
              <a:off x="5117754" y="3140968"/>
              <a:ext cx="3024336" cy="2246769"/>
            </a:xfrm>
            <a:prstGeom prst="rect">
              <a:avLst/>
            </a:prstGeom>
            <a:noFill/>
          </p:spPr>
          <p:txBody>
            <a:bodyPr wrap="square" rtlCol="0">
              <a:spAutoFit/>
            </a:bodyPr>
            <a:lstStyle/>
            <a:p>
              <a:pPr marL="457200"/>
              <a:r>
                <a:rPr lang="en-GB" sz="2000" dirty="0">
                  <a:effectLst/>
                  <a:latin typeface="Calibri" panose="020F0502020204030204" pitchFamily="34" charset="0"/>
                  <a:ea typeface="Calibri" panose="020F0502020204030204" pitchFamily="34" charset="0"/>
                  <a:cs typeface="Times New Roman" panose="02020603050405020304" pitchFamily="18" charset="0"/>
                </a:rPr>
                <a:t>“and if there is one thing we could have done differently, to improve things for you or your loved ones please do mention this too”</a:t>
              </a:r>
            </a:p>
          </p:txBody>
        </p:sp>
      </p:grpSp>
    </p:spTree>
    <p:extLst>
      <p:ext uri="{BB962C8B-B14F-4D97-AF65-F5344CB8AC3E}">
        <p14:creationId xmlns:p14="http://schemas.microsoft.com/office/powerpoint/2010/main" val="29493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1657886"/>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 </a:t>
            </a:r>
            <a:r>
              <a:rPr lang="en-GB" dirty="0"/>
              <a:t>not very happy about the problems I’ve had trying to book an appointment….”</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dirty="0">
                <a:solidFill>
                  <a:srgbClr val="5B1E45"/>
                </a:solidFill>
                <a:latin typeface="Calibri" panose="020F0502020204030204" pitchFamily="34" charset="0"/>
                <a:cs typeface="Calibri" panose="020F0502020204030204" pitchFamily="34" charset="0"/>
              </a:rPr>
              <a:t>Possible ways to ‘Frame the ask’…</a:t>
            </a:r>
            <a:endParaRPr lang="en-GB" dirty="0"/>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2031325"/>
          </a:xfrm>
          <a:prstGeom prst="rect">
            <a:avLst/>
          </a:prstGeom>
          <a:noFill/>
        </p:spPr>
        <p:txBody>
          <a:bodyPr wrap="square" rtlCol="0">
            <a:spAutoFit/>
          </a:bodyPr>
          <a:lstStyle/>
          <a:p>
            <a:r>
              <a:rPr lang="en-GB" i="1" dirty="0"/>
              <a:t>Thank you for raising your concerns, however this is not something I can deal with personally but you can use Care Opinion to feedback your issues or suggestions and this feedback will be heard by the right member of staff who can respond to your feedback and also implement changes that can improve the patient experience.</a:t>
            </a:r>
            <a:endParaRPr lang="en-GB" dirty="0"/>
          </a:p>
        </p:txBody>
      </p:sp>
      <p:sp>
        <p:nvSpPr>
          <p:cNvPr id="2" name="Rectangle 2">
            <a:extLst>
              <a:ext uri="{FF2B5EF4-FFF2-40B4-BE49-F238E27FC236}">
                <a16:creationId xmlns:a16="http://schemas.microsoft.com/office/drawing/2014/main" id="{FCDCB9E1-2E83-4B88-B5F5-E4758D7CBD2E}"/>
              </a:ext>
            </a:extLst>
          </p:cNvPr>
          <p:cNvSpPr>
            <a:spLocks noChangeArrowheads="1"/>
          </p:cNvSpPr>
          <p:nvPr/>
        </p:nvSpPr>
        <p:spPr bwMode="auto">
          <a:xfrm>
            <a:off x="971600" y="4514725"/>
            <a:ext cx="73448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Overall 65% of the feedback via Care Opinion has contained no criticism at all</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3">
            <a:extLst>
              <a:ext uri="{FF2B5EF4-FFF2-40B4-BE49-F238E27FC236}">
                <a16:creationId xmlns:a16="http://schemas.microsoft.com/office/drawing/2014/main" id="{778A42B8-E94D-47AA-B07E-95D4EAC52FA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419872" y="4985924"/>
            <a:ext cx="1586503" cy="1434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40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C34A7E09-F217-4E49-AFAF-DB66914111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5" name="Picture 4">
            <a:extLst>
              <a:ext uri="{FF2B5EF4-FFF2-40B4-BE49-F238E27FC236}">
                <a16:creationId xmlns:a16="http://schemas.microsoft.com/office/drawing/2014/main" id="{B8CE35D9-482F-49CC-9E77-D0E442B422D9}"/>
              </a:ext>
            </a:extLst>
          </p:cNvPr>
          <p:cNvPicPr>
            <a:picLocks noChangeAspect="1"/>
          </p:cNvPicPr>
          <p:nvPr/>
        </p:nvPicPr>
        <p:blipFill>
          <a:blip r:embed="rId4"/>
          <a:stretch>
            <a:fillRect/>
          </a:stretch>
        </p:blipFill>
        <p:spPr>
          <a:xfrm>
            <a:off x="683568" y="476671"/>
            <a:ext cx="7898457" cy="5941249"/>
          </a:xfrm>
          <a:prstGeom prst="rect">
            <a:avLst/>
          </a:prstGeom>
        </p:spPr>
      </p:pic>
    </p:spTree>
    <p:extLst>
      <p:ext uri="{BB962C8B-B14F-4D97-AF65-F5344CB8AC3E}">
        <p14:creationId xmlns:p14="http://schemas.microsoft.com/office/powerpoint/2010/main" val="1499082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5CC4D0AE-CE4D-4B50-8A5C-3EE363F71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6" name="Picture 5">
            <a:extLst>
              <a:ext uri="{FF2B5EF4-FFF2-40B4-BE49-F238E27FC236}">
                <a16:creationId xmlns:a16="http://schemas.microsoft.com/office/drawing/2014/main" id="{6D3FD355-8387-4234-8273-2BB3F7CC7718}"/>
              </a:ext>
            </a:extLst>
          </p:cNvPr>
          <p:cNvPicPr>
            <a:picLocks noChangeAspect="1"/>
          </p:cNvPicPr>
          <p:nvPr/>
        </p:nvPicPr>
        <p:blipFill>
          <a:blip r:embed="rId4"/>
          <a:stretch>
            <a:fillRect/>
          </a:stretch>
        </p:blipFill>
        <p:spPr>
          <a:xfrm>
            <a:off x="597068" y="670384"/>
            <a:ext cx="6040876" cy="5517232"/>
          </a:xfrm>
          <a:prstGeom prst="rect">
            <a:avLst/>
          </a:prstGeom>
        </p:spPr>
      </p:pic>
      <p:sp>
        <p:nvSpPr>
          <p:cNvPr id="8" name="Arrow: Left 7">
            <a:extLst>
              <a:ext uri="{FF2B5EF4-FFF2-40B4-BE49-F238E27FC236}">
                <a16:creationId xmlns:a16="http://schemas.microsoft.com/office/drawing/2014/main" id="{01796596-4C67-484B-B3C4-4738D56A755F}"/>
              </a:ext>
            </a:extLst>
          </p:cNvPr>
          <p:cNvSpPr/>
          <p:nvPr/>
        </p:nvSpPr>
        <p:spPr>
          <a:xfrm>
            <a:off x="6628437" y="1501628"/>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Left 4">
            <a:extLst>
              <a:ext uri="{FF2B5EF4-FFF2-40B4-BE49-F238E27FC236}">
                <a16:creationId xmlns:a16="http://schemas.microsoft.com/office/drawing/2014/main" id="{E8AB1B1F-BB8A-4887-8CDB-0DD2C66AD110}"/>
              </a:ext>
            </a:extLst>
          </p:cNvPr>
          <p:cNvSpPr/>
          <p:nvPr/>
        </p:nvSpPr>
        <p:spPr>
          <a:xfrm>
            <a:off x="6585367" y="4437112"/>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Arrow: Up 1">
            <a:extLst>
              <a:ext uri="{FF2B5EF4-FFF2-40B4-BE49-F238E27FC236}">
                <a16:creationId xmlns:a16="http://schemas.microsoft.com/office/drawing/2014/main" id="{7EDE3AE6-283C-4311-AB1D-136313765EB4}"/>
              </a:ext>
            </a:extLst>
          </p:cNvPr>
          <p:cNvSpPr/>
          <p:nvPr/>
        </p:nvSpPr>
        <p:spPr>
          <a:xfrm>
            <a:off x="1691680" y="5805264"/>
            <a:ext cx="720080"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106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2" y="487546"/>
            <a:ext cx="6551229" cy="707886"/>
          </a:xfrm>
          <a:prstGeom prst="rect">
            <a:avLst/>
          </a:prstGeom>
          <a:noFill/>
        </p:spPr>
        <p:txBody>
          <a:bodyPr wrap="square">
            <a:spAutoFit/>
          </a:bodyPr>
          <a:lstStyle/>
          <a:p>
            <a:r>
              <a:rPr lang="en-GB" sz="4000" b="1">
                <a:solidFill>
                  <a:srgbClr val="5B1E45"/>
                </a:solidFill>
                <a:latin typeface="Calibri" panose="020F0502020204030204" pitchFamily="34" charset="0"/>
                <a:cs typeface="Calibri" panose="020F0502020204030204" pitchFamily="34" charset="0"/>
              </a:rPr>
              <a:t>Future training </a:t>
            </a:r>
            <a:r>
              <a:rPr lang="en-GB" sz="4000" b="1" dirty="0">
                <a:solidFill>
                  <a:srgbClr val="5B1E45"/>
                </a:solidFill>
                <a:latin typeface="Calibri" panose="020F0502020204030204" pitchFamily="34" charset="0"/>
                <a:cs typeface="Calibri" panose="020F0502020204030204" pitchFamily="34" charset="0"/>
              </a:rPr>
              <a:t>sessions…</a:t>
            </a:r>
            <a:endParaRPr lang="en-GB" sz="4000" dirty="0"/>
          </a:p>
        </p:txBody>
      </p:sp>
      <p:sp>
        <p:nvSpPr>
          <p:cNvPr id="6" name="TextBox 5">
            <a:extLst>
              <a:ext uri="{FF2B5EF4-FFF2-40B4-BE49-F238E27FC236}">
                <a16:creationId xmlns:a16="http://schemas.microsoft.com/office/drawing/2014/main" id="{9C21E472-CF68-48B7-B641-FF60CC130A00}"/>
              </a:ext>
            </a:extLst>
          </p:cNvPr>
          <p:cNvSpPr txBox="1"/>
          <p:nvPr/>
        </p:nvSpPr>
        <p:spPr>
          <a:xfrm>
            <a:off x="323528" y="1838393"/>
            <a:ext cx="8280920" cy="4524315"/>
          </a:xfrm>
          <a:prstGeom prst="rect">
            <a:avLst/>
          </a:prstGeom>
          <a:noFill/>
        </p:spPr>
        <p:txBody>
          <a:bodyPr wrap="square">
            <a:spAutoFit/>
          </a:bodyPr>
          <a:lstStyle/>
          <a:p>
            <a:pPr marL="342900" indent="-342900" algn="l">
              <a:buFont typeface="+mj-lt"/>
              <a:buAutoNum type="arabicPeriod"/>
            </a:pPr>
            <a:r>
              <a:rPr lang="en-GB" b="0" i="0" dirty="0">
                <a:solidFill>
                  <a:srgbClr val="5B1E45"/>
                </a:solidFill>
                <a:effectLst/>
                <a:latin typeface="VetoComBold"/>
              </a:rPr>
              <a:t>Responding to stories about </a:t>
            </a:r>
            <a:r>
              <a:rPr lang="en-GB" dirty="0">
                <a:solidFill>
                  <a:srgbClr val="5B1E45"/>
                </a:solidFill>
                <a:latin typeface="VetoComBold"/>
              </a:rPr>
              <a:t>m</a:t>
            </a:r>
            <a:r>
              <a:rPr lang="en-GB" b="0" i="0" dirty="0">
                <a:solidFill>
                  <a:srgbClr val="5B1E45"/>
                </a:solidFill>
                <a:effectLst/>
                <a:latin typeface="VetoComBold"/>
              </a:rPr>
              <a:t>ental health services – </a:t>
            </a:r>
            <a:r>
              <a:rPr lang="en-GB" b="1" i="0" dirty="0">
                <a:solidFill>
                  <a:srgbClr val="444444"/>
                </a:solidFill>
                <a:effectLst/>
                <a:latin typeface="MuseoSans500"/>
              </a:rPr>
              <a:t>Recording available</a:t>
            </a:r>
          </a:p>
          <a:p>
            <a:pPr marL="342900" indent="-342900" algn="l">
              <a:buFont typeface="+mj-lt"/>
              <a:buAutoNum type="arabicPeriod"/>
            </a:pPr>
            <a:endParaRPr lang="en-GB" b="1" i="0" dirty="0">
              <a:solidFill>
                <a:srgbClr val="444444"/>
              </a:solidFill>
              <a:effectLst/>
              <a:latin typeface="MuseoSans500"/>
            </a:endParaRPr>
          </a:p>
          <a:p>
            <a:pPr marL="342900" indent="-342900" algn="l">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How to respond well and demonstrate </a:t>
            </a:r>
            <a:r>
              <a:rPr lang="en-GB" dirty="0">
                <a:solidFill>
                  <a:srgbClr val="5B1E45"/>
                </a:solidFill>
                <a:latin typeface="VetoComBold"/>
              </a:rPr>
              <a:t>i</a:t>
            </a:r>
            <a:r>
              <a:rPr lang="en-GB" b="0" i="0" dirty="0">
                <a:solidFill>
                  <a:srgbClr val="5B1E45"/>
                </a:solidFill>
                <a:effectLst/>
                <a:latin typeface="VetoComBold"/>
              </a:rPr>
              <a:t>mpact – </a:t>
            </a:r>
            <a:r>
              <a:rPr lang="en-GB" b="1" i="0" dirty="0">
                <a:solidFill>
                  <a:srgbClr val="444444"/>
                </a:solidFill>
                <a:effectLst/>
                <a:latin typeface="MuseoSans500"/>
              </a:rPr>
              <a:t>Recording available</a:t>
            </a:r>
          </a:p>
          <a:p>
            <a:pPr marL="342900" indent="-342900">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Encouraging feedback – </a:t>
            </a:r>
            <a:r>
              <a:rPr lang="en-GB" b="1" i="0" dirty="0">
                <a:solidFill>
                  <a:srgbClr val="444444"/>
                </a:solidFill>
                <a:effectLst/>
                <a:latin typeface="MuseoSans500"/>
              </a:rPr>
              <a:t>Recording available</a:t>
            </a:r>
          </a:p>
          <a:p>
            <a:pPr marL="342900" indent="-342900">
              <a:buFont typeface="+mj-lt"/>
              <a:buAutoNum type="arabicPeriod"/>
            </a:pPr>
            <a:endParaRPr lang="en-GB" b="1" i="0" dirty="0">
              <a:solidFill>
                <a:srgbClr val="444444"/>
              </a:solidFill>
              <a:effectLst/>
              <a:latin typeface="MuseoSans500"/>
            </a:endParaRPr>
          </a:p>
          <a:p>
            <a:pPr marL="342900" indent="-342900">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Invitation links – </a:t>
            </a:r>
            <a:r>
              <a:rPr lang="en-GB" b="1" i="0" dirty="0">
                <a:solidFill>
                  <a:srgbClr val="444444"/>
                </a:solidFill>
                <a:effectLst/>
                <a:latin typeface="MuseoSans500"/>
              </a:rPr>
              <a:t>12</a:t>
            </a:r>
            <a:r>
              <a:rPr lang="en-GB" b="1" i="0" baseline="30000" dirty="0">
                <a:solidFill>
                  <a:srgbClr val="444444"/>
                </a:solidFill>
                <a:effectLst/>
                <a:latin typeface="MuseoSans500"/>
              </a:rPr>
              <a:t>th</a:t>
            </a:r>
            <a:r>
              <a:rPr lang="en-GB" b="1" i="0" dirty="0">
                <a:solidFill>
                  <a:srgbClr val="444444"/>
                </a:solidFill>
                <a:effectLst/>
                <a:latin typeface="MuseoSans500"/>
              </a:rPr>
              <a:t> July @11am &amp; 18</a:t>
            </a:r>
            <a:r>
              <a:rPr lang="en-GB" b="1" i="0" baseline="30000" dirty="0">
                <a:solidFill>
                  <a:srgbClr val="444444"/>
                </a:solidFill>
                <a:effectLst/>
                <a:latin typeface="MuseoSans500"/>
              </a:rPr>
              <a:t>th</a:t>
            </a:r>
            <a:r>
              <a:rPr lang="en-GB" b="1" i="0" dirty="0">
                <a:solidFill>
                  <a:srgbClr val="444444"/>
                </a:solidFill>
                <a:effectLst/>
                <a:latin typeface="MuseoSans500"/>
              </a:rPr>
              <a:t> July @ 2pm</a:t>
            </a:r>
            <a:endParaRPr lang="en-GB" b="0" i="0" dirty="0">
              <a:solidFill>
                <a:srgbClr val="5B1E45"/>
              </a:solidFill>
              <a:effectLst/>
              <a:latin typeface="VetoComBold"/>
            </a:endParaRPr>
          </a:p>
          <a:p>
            <a:pPr marL="342900" indent="-342900">
              <a:buFont typeface="+mj-lt"/>
              <a:buAutoNum type="arabicPeriod"/>
            </a:pPr>
            <a:endParaRPr lang="en-GB" b="1" i="0" dirty="0">
              <a:solidFill>
                <a:srgbClr val="444444"/>
              </a:solidFill>
              <a:effectLst/>
              <a:latin typeface="MuseoSans500"/>
            </a:endParaRPr>
          </a:p>
          <a:p>
            <a:pPr marL="342900" indent="-342900">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Involving volunteer in encouraging feedback- </a:t>
            </a:r>
            <a:r>
              <a:rPr lang="en-GB" b="1" i="0" dirty="0">
                <a:solidFill>
                  <a:srgbClr val="444444"/>
                </a:solidFill>
                <a:effectLst/>
                <a:latin typeface="MuseoSans500"/>
              </a:rPr>
              <a:t>21</a:t>
            </a:r>
            <a:r>
              <a:rPr lang="en-GB" b="1" i="0" baseline="30000" dirty="0">
                <a:solidFill>
                  <a:srgbClr val="444444"/>
                </a:solidFill>
                <a:effectLst/>
                <a:latin typeface="MuseoSans500"/>
              </a:rPr>
              <a:t>st</a:t>
            </a:r>
            <a:r>
              <a:rPr lang="en-GB" b="1" i="0" dirty="0">
                <a:solidFill>
                  <a:srgbClr val="444444"/>
                </a:solidFill>
                <a:effectLst/>
                <a:latin typeface="MuseoSans500"/>
              </a:rPr>
              <a:t> July @ 11am</a:t>
            </a:r>
            <a:endParaRPr lang="en-GB" b="0" i="0" dirty="0">
              <a:solidFill>
                <a:srgbClr val="5B1E45"/>
              </a:solidFill>
              <a:effectLst/>
              <a:latin typeface="VetoComBold"/>
            </a:endParaRPr>
          </a:p>
          <a:p>
            <a:endParaRPr lang="en-GB" b="0" i="0" dirty="0">
              <a:solidFill>
                <a:srgbClr val="5B1E45"/>
              </a:solidFill>
              <a:effectLst/>
              <a:latin typeface="VetoComBold"/>
            </a:endParaRPr>
          </a:p>
          <a:p>
            <a:pPr algn="l"/>
            <a:endParaRPr lang="en-GB" dirty="0">
              <a:solidFill>
                <a:srgbClr val="5B1E45"/>
              </a:solidFill>
              <a:latin typeface="VetoComBold"/>
            </a:endParaRPr>
          </a:p>
          <a:p>
            <a:pPr algn="l"/>
            <a:endParaRPr lang="en-GB" b="0" i="0" dirty="0">
              <a:solidFill>
                <a:srgbClr val="5B1E45"/>
              </a:solidFill>
              <a:effectLst/>
              <a:latin typeface="VetoComBold"/>
            </a:endParaRPr>
          </a:p>
          <a:p>
            <a:pPr algn="ctr"/>
            <a:r>
              <a:rPr lang="en-GB" dirty="0">
                <a:solidFill>
                  <a:srgbClr val="5B1E45"/>
                </a:solidFill>
                <a:latin typeface="VetoComBold"/>
                <a:hlinkClick r:id="rId3"/>
              </a:rPr>
              <a:t>Link to Care Opinion How to sessions</a:t>
            </a:r>
            <a:endParaRPr lang="en-GB" b="0" i="0" dirty="0">
              <a:solidFill>
                <a:srgbClr val="5B1E45"/>
              </a:solidFill>
              <a:effectLst/>
              <a:latin typeface="VetoComBold"/>
            </a:endParaRPr>
          </a:p>
        </p:txBody>
      </p:sp>
    </p:spTree>
    <p:extLst>
      <p:ext uri="{BB962C8B-B14F-4D97-AF65-F5344CB8AC3E}">
        <p14:creationId xmlns:p14="http://schemas.microsoft.com/office/powerpoint/2010/main" val="2729098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2" y="487546"/>
            <a:ext cx="5471109" cy="707886"/>
          </a:xfrm>
          <a:prstGeom prst="rect">
            <a:avLst/>
          </a:prstGeom>
          <a:noFill/>
        </p:spPr>
        <p:txBody>
          <a:bodyPr wrap="square">
            <a:spAutoFit/>
          </a:bodyPr>
          <a:lstStyle/>
          <a:p>
            <a:r>
              <a:rPr lang="en-GB" sz="4000" b="1" dirty="0">
                <a:solidFill>
                  <a:srgbClr val="5B1E45"/>
                </a:solidFill>
                <a:latin typeface="Calibri" panose="020F0502020204030204" pitchFamily="34" charset="0"/>
                <a:cs typeface="Calibri" panose="020F0502020204030204" pitchFamily="34" charset="0"/>
              </a:rPr>
              <a:t>Questions/comments?</a:t>
            </a:r>
            <a:endParaRPr lang="en-GB" sz="4000" dirty="0"/>
          </a:p>
        </p:txBody>
      </p:sp>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1760" y="1628800"/>
            <a:ext cx="4129516" cy="4283479"/>
          </a:xfrm>
          <a:prstGeom prst="rect">
            <a:avLst/>
          </a:prstGeom>
        </p:spPr>
      </p:pic>
    </p:spTree>
    <p:extLst>
      <p:ext uri="{BB962C8B-B14F-4D97-AF65-F5344CB8AC3E}">
        <p14:creationId xmlns:p14="http://schemas.microsoft.com/office/powerpoint/2010/main" val="145332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3263BE-362E-42C3-BE54-484BFAA26F39}"/>
              </a:ext>
            </a:extLst>
          </p:cNvPr>
          <p:cNvSpPr txBox="1"/>
          <p:nvPr/>
        </p:nvSpPr>
        <p:spPr>
          <a:xfrm>
            <a:off x="827584" y="856357"/>
            <a:ext cx="7200800" cy="5262979"/>
          </a:xfrm>
          <a:prstGeom prst="rect">
            <a:avLst/>
          </a:prstGeom>
          <a:noFill/>
        </p:spPr>
        <p:txBody>
          <a:bodyPr wrap="square" rtlCol="0">
            <a:spAutoFit/>
          </a:bodyPr>
          <a:lstStyle/>
          <a:p>
            <a:r>
              <a:rPr lang="en-GB" sz="3600" b="1" dirty="0">
                <a:solidFill>
                  <a:srgbClr val="B10059"/>
                </a:solidFill>
                <a:latin typeface="Calibri" panose="020F0502020204030204" pitchFamily="34" charset="0"/>
                <a:cs typeface="Calibri" panose="020F0502020204030204" pitchFamily="34" charset="0"/>
              </a:rPr>
              <a:t>Aims:</a:t>
            </a:r>
          </a:p>
          <a:p>
            <a:endParaRPr lang="en-GB" sz="3600" dirty="0">
              <a:solidFill>
                <a:srgbClr val="5B1E45"/>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Understand the different ways people can leave feedback on Care Opinion</a:t>
            </a: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What motivates people to share feedback</a:t>
            </a: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Explore why we find it difficult to ask for feedback</a:t>
            </a:r>
          </a:p>
          <a:p>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Look at various ways of ‘framing the ask’ – examples to take away.</a:t>
            </a:r>
          </a:p>
          <a:p>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pic>
        <p:nvPicPr>
          <p:cNvPr id="3" name="Picture 2" descr="A picture containing icon&#10;&#10;Description automatically generated">
            <a:extLst>
              <a:ext uri="{FF2B5EF4-FFF2-40B4-BE49-F238E27FC236}">
                <a16:creationId xmlns:a16="http://schemas.microsoft.com/office/drawing/2014/main" id="{5BB99845-6CEE-4735-8389-E52F01F18F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48680"/>
            <a:ext cx="1296144" cy="1296144"/>
          </a:xfrm>
          <a:prstGeom prst="rect">
            <a:avLst/>
          </a:prstGeom>
        </p:spPr>
      </p:pic>
    </p:spTree>
    <p:extLst>
      <p:ext uri="{BB962C8B-B14F-4D97-AF65-F5344CB8AC3E}">
        <p14:creationId xmlns:p14="http://schemas.microsoft.com/office/powerpoint/2010/main" val="4147632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188" t="4342" r="-22399" b="-2171"/>
          <a:stretch/>
        </p:blipFill>
        <p:spPr>
          <a:xfrm>
            <a:off x="11215" y="0"/>
            <a:ext cx="12745416" cy="7013648"/>
          </a:xfrm>
          <a:prstGeom prst="rect">
            <a:avLst/>
          </a:prstGeom>
        </p:spPr>
      </p:pic>
      <p:sp>
        <p:nvSpPr>
          <p:cNvPr id="2" name="TextBox 1">
            <a:extLst>
              <a:ext uri="{FF2B5EF4-FFF2-40B4-BE49-F238E27FC236}">
                <a16:creationId xmlns:a16="http://schemas.microsoft.com/office/drawing/2014/main" id="{A411B45C-8C7B-4FD7-85BA-0E639B2DB6F0}"/>
              </a:ext>
            </a:extLst>
          </p:cNvPr>
          <p:cNvSpPr txBox="1"/>
          <p:nvPr/>
        </p:nvSpPr>
        <p:spPr>
          <a:xfrm>
            <a:off x="6012160" y="3789040"/>
            <a:ext cx="1584176" cy="1323439"/>
          </a:xfrm>
          <a:prstGeom prst="rect">
            <a:avLst/>
          </a:prstGeom>
          <a:noFill/>
        </p:spPr>
        <p:txBody>
          <a:bodyPr wrap="square" rtlCol="0">
            <a:spAutoFit/>
          </a:bodyPr>
          <a:lstStyle/>
          <a:p>
            <a:pPr algn="ctr"/>
            <a:r>
              <a:rPr lang="en-GB" sz="4000" b="1" dirty="0">
                <a:solidFill>
                  <a:schemeClr val="bg1"/>
                </a:solidFill>
                <a:latin typeface="Calibri" panose="020F0502020204030204" pitchFamily="34" charset="0"/>
                <a:cs typeface="Calibri" panose="020F0502020204030204" pitchFamily="34" charset="0"/>
              </a:rPr>
              <a:t>Thank </a:t>
            </a:r>
          </a:p>
          <a:p>
            <a:pPr algn="ctr"/>
            <a:r>
              <a:rPr lang="en-GB" sz="4000" b="1" dirty="0">
                <a:solidFill>
                  <a:schemeClr val="bg1"/>
                </a:solidFill>
                <a:latin typeface="Calibri" panose="020F0502020204030204" pitchFamily="34" charset="0"/>
                <a:cs typeface="Calibri" panose="020F0502020204030204" pitchFamily="34" charset="0"/>
              </a:rPr>
              <a:t>you</a:t>
            </a:r>
          </a:p>
        </p:txBody>
      </p:sp>
    </p:spTree>
    <p:extLst>
      <p:ext uri="{BB962C8B-B14F-4D97-AF65-F5344CB8AC3E}">
        <p14:creationId xmlns:p14="http://schemas.microsoft.com/office/powerpoint/2010/main" val="347171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BBE4C-9708-4F0D-80DC-896D85C0B4A3}"/>
              </a:ext>
            </a:extLst>
          </p:cNvPr>
          <p:cNvSpPr/>
          <p:nvPr/>
        </p:nvSpPr>
        <p:spPr>
          <a:xfrm>
            <a:off x="1073847" y="1393996"/>
            <a:ext cx="7603958" cy="3970318"/>
          </a:xfrm>
          <a:prstGeom prst="rect">
            <a:avLst/>
          </a:prstGeom>
        </p:spPr>
        <p:txBody>
          <a:bodyPr wrap="square" anchor="t">
            <a:spAutoFit/>
          </a:bodyPr>
          <a:lstStyle/>
          <a:p>
            <a:pPr marL="385763" indent="-385763">
              <a:buFont typeface="+mj-lt"/>
              <a:buAutoNum type="arabicPeriod"/>
            </a:pPr>
            <a:r>
              <a:rPr lang="en-GB" sz="2100" dirty="0">
                <a:latin typeface="Calibri" panose="020F0502020204030204" pitchFamily="34" charset="0"/>
                <a:cs typeface="Calibri" panose="020F0502020204030204" pitchFamily="34" charset="0"/>
              </a:rPr>
              <a:t>Online careopinion.org.uk and careopinion.ie	</a:t>
            </a:r>
            <a:endParaRPr lang="en-GB" sz="2100" u="sng" dirty="0">
              <a:solidFill>
                <a:srgbClr val="0070C0"/>
              </a:solidFill>
              <a:latin typeface="Calibri" panose="020F0502020204030204" pitchFamily="34" charset="0"/>
              <a:cs typeface="Calibri" panose="020F0502020204030204" pitchFamily="34" charset="0"/>
            </a:endParaRPr>
          </a:p>
          <a:p>
            <a:pPr marL="385763" indent="-385763">
              <a:buFont typeface="+mj-lt"/>
              <a:buAutoNum type="arabicPeriod"/>
            </a:pPr>
            <a:r>
              <a:rPr lang="en-GB" sz="2100" dirty="0">
                <a:latin typeface="Calibri" panose="020F0502020204030204" pitchFamily="34" charset="0"/>
                <a:cs typeface="Calibri" panose="020F0502020204030204" pitchFamily="34" charset="0"/>
              </a:rPr>
              <a:t>Freephone 0800 122 3135 (UK only)</a:t>
            </a:r>
          </a:p>
          <a:p>
            <a:pPr marL="385763" indent="-385763">
              <a:buFont typeface="+mj-lt"/>
              <a:buAutoNum type="arabicPeriod"/>
            </a:pPr>
            <a:r>
              <a:rPr lang="en-GB" sz="2100" dirty="0">
                <a:latin typeface="Calibri" panose="020F0502020204030204" pitchFamily="34" charset="0"/>
                <a:cs typeface="Calibri" panose="020F0502020204030204" pitchFamily="34" charset="0"/>
              </a:rPr>
              <a:t>Freepost leaflets</a:t>
            </a:r>
          </a:p>
          <a:p>
            <a:pPr marL="385763" indent="-385763">
              <a:buFont typeface="+mj-lt"/>
              <a:buAutoNum type="arabicPeriod"/>
            </a:pPr>
            <a:r>
              <a:rPr lang="en-GB" sz="2100" dirty="0">
                <a:latin typeface="Calibri" panose="020F0502020204030204" pitchFamily="34" charset="0"/>
                <a:cs typeface="Calibri" panose="020F0502020204030204" pitchFamily="34" charset="0"/>
              </a:rPr>
              <a:t>Via an invitation link (kiosk/text/widget/QR code poster)</a:t>
            </a:r>
          </a:p>
          <a:p>
            <a:pPr marL="385763" indent="-385763">
              <a:buFont typeface="+mj-lt"/>
              <a:buAutoNum type="arabicPeriod"/>
            </a:pPr>
            <a:r>
              <a:rPr lang="en-GB" sz="2100" dirty="0">
                <a:latin typeface="Calibri" panose="020F0502020204030204" pitchFamily="34" charset="0"/>
                <a:cs typeface="Calibri" panose="020F0502020204030204" pitchFamily="34" charset="0"/>
              </a:rPr>
              <a:t>With support from volunteers</a:t>
            </a:r>
          </a:p>
          <a:p>
            <a:endParaRPr lang="en-GB" sz="2100" dirty="0">
              <a:latin typeface="Calibri" panose="020F0502020204030204" pitchFamily="34" charset="0"/>
              <a:cs typeface="Calibri" panose="020F0502020204030204" pitchFamily="34" charset="0"/>
            </a:endParaRPr>
          </a:p>
          <a:p>
            <a:endParaRPr lang="en-GB" sz="2100" dirty="0">
              <a:latin typeface="Calibri" panose="020F0502020204030204" pitchFamily="34" charset="0"/>
              <a:cs typeface="Calibri" panose="020F0502020204030204" pitchFamily="34" charset="0"/>
            </a:endParaRPr>
          </a:p>
          <a:p>
            <a:r>
              <a:rPr lang="en-GB" sz="2100" dirty="0">
                <a:latin typeface="Calibri" panose="020F0502020204030204" pitchFamily="34" charset="0"/>
                <a:cs typeface="Calibri" panose="020F0502020204030204" pitchFamily="34" charset="0"/>
              </a:rPr>
              <a:t>All stories are subject to moderation and are uploaded to the website</a:t>
            </a:r>
          </a:p>
          <a:p>
            <a:endParaRPr lang="en-GB" sz="2100" dirty="0">
              <a:latin typeface="Calibri" panose="020F0502020204030204" pitchFamily="34" charset="0"/>
              <a:cs typeface="Calibri" panose="020F0502020204030204" pitchFamily="34" charset="0"/>
            </a:endParaRPr>
          </a:p>
          <a:p>
            <a:endParaRPr lang="en-GB" sz="2100" dirty="0">
              <a:latin typeface="Calibri" panose="020F0502020204030204" pitchFamily="34" charset="0"/>
              <a:cs typeface="Calibri" panose="020F0502020204030204" pitchFamily="34" charset="0"/>
            </a:endParaRPr>
          </a:p>
          <a:p>
            <a:r>
              <a:rPr lang="en-GB" sz="2100" dirty="0">
                <a:latin typeface="Calibri" panose="020F0502020204030204" pitchFamily="34" charset="0"/>
                <a:cs typeface="Calibri" panose="020F0502020204030204" pitchFamily="34" charset="0"/>
              </a:rPr>
              <a:t>Depending which method you choose, the ‘Ask’ will vary</a:t>
            </a:r>
          </a:p>
        </p:txBody>
      </p:sp>
      <p:sp>
        <p:nvSpPr>
          <p:cNvPr id="5" name="Rectangle 4">
            <a:extLst>
              <a:ext uri="{FF2B5EF4-FFF2-40B4-BE49-F238E27FC236}">
                <a16:creationId xmlns:a16="http://schemas.microsoft.com/office/drawing/2014/main" id="{DBAA7212-1EAC-42E7-9E5B-EF313CF83502}"/>
              </a:ext>
            </a:extLst>
          </p:cNvPr>
          <p:cNvSpPr/>
          <p:nvPr/>
        </p:nvSpPr>
        <p:spPr>
          <a:xfrm>
            <a:off x="467544" y="476672"/>
            <a:ext cx="5698996" cy="646331"/>
          </a:xfrm>
          <a:prstGeom prst="rect">
            <a:avLst/>
          </a:prstGeom>
        </p:spPr>
        <p:txBody>
          <a:bodyPr wrap="none">
            <a:spAutoFit/>
          </a:bodyPr>
          <a:lstStyle/>
          <a:p>
            <a:r>
              <a:rPr lang="en-GB" sz="3600" b="1" dirty="0">
                <a:solidFill>
                  <a:srgbClr val="5B1E45"/>
                </a:solidFill>
              </a:rPr>
              <a:t>5 ways of sharing a story</a:t>
            </a:r>
          </a:p>
        </p:txBody>
      </p:sp>
      <p:pic>
        <p:nvPicPr>
          <p:cNvPr id="6" name="Picture 5">
            <a:extLst>
              <a:ext uri="{FF2B5EF4-FFF2-40B4-BE49-F238E27FC236}">
                <a16:creationId xmlns:a16="http://schemas.microsoft.com/office/drawing/2014/main" id="{8BAB816B-09F8-44B4-A21D-2BD68B7B89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3717032"/>
            <a:ext cx="462506" cy="479715"/>
          </a:xfrm>
          <a:prstGeom prst="rect">
            <a:avLst/>
          </a:prstGeom>
        </p:spPr>
      </p:pic>
      <p:pic>
        <p:nvPicPr>
          <p:cNvPr id="7" name="Picture 6">
            <a:extLst>
              <a:ext uri="{FF2B5EF4-FFF2-40B4-BE49-F238E27FC236}">
                <a16:creationId xmlns:a16="http://schemas.microsoft.com/office/drawing/2014/main" id="{38D1824E-CED6-43B1-BA46-2AF4EA1197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4797152"/>
            <a:ext cx="462506" cy="479715"/>
          </a:xfrm>
          <a:prstGeom prst="rect">
            <a:avLst/>
          </a:prstGeom>
        </p:spPr>
      </p:pic>
      <p:sp>
        <p:nvSpPr>
          <p:cNvPr id="8" name="Rectangle: Rounded Corners 7">
            <a:extLst>
              <a:ext uri="{FF2B5EF4-FFF2-40B4-BE49-F238E27FC236}">
                <a16:creationId xmlns:a16="http://schemas.microsoft.com/office/drawing/2014/main" id="{AD7B5B31-8FA8-4E5A-98E4-58DEE7DF11A6}"/>
              </a:ext>
            </a:extLst>
          </p:cNvPr>
          <p:cNvSpPr/>
          <p:nvPr/>
        </p:nvSpPr>
        <p:spPr>
          <a:xfrm>
            <a:off x="302005" y="302004"/>
            <a:ext cx="8518467" cy="6151332"/>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28731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4268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7" name="Picture 6">
            <a:extLst>
              <a:ext uri="{FF2B5EF4-FFF2-40B4-BE49-F238E27FC236}">
                <a16:creationId xmlns:a16="http://schemas.microsoft.com/office/drawing/2014/main" id="{2D42C126-8DB4-44CD-B0AE-491DC602DC4D}"/>
              </a:ext>
            </a:extLst>
          </p:cNvPr>
          <p:cNvPicPr>
            <a:picLocks noChangeAspect="1"/>
          </p:cNvPicPr>
          <p:nvPr/>
        </p:nvPicPr>
        <p:blipFill>
          <a:blip r:embed="rId4"/>
          <a:stretch>
            <a:fillRect/>
          </a:stretch>
        </p:blipFill>
        <p:spPr>
          <a:xfrm>
            <a:off x="401231" y="1628800"/>
            <a:ext cx="8341537" cy="4752528"/>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561975" y="584457"/>
            <a:ext cx="4572000" cy="830997"/>
          </a:xfrm>
          <a:prstGeom prst="rect">
            <a:avLst/>
          </a:prstGeom>
          <a:noFill/>
        </p:spPr>
        <p:txBody>
          <a:bodyPr wrap="square">
            <a:spAutoFit/>
          </a:bodyPr>
          <a:lstStyle/>
          <a:p>
            <a:pPr lvl="0"/>
            <a:r>
              <a:rPr lang="en-GB" sz="2400" b="1" dirty="0">
                <a:solidFill>
                  <a:srgbClr val="5B1E45"/>
                </a:solidFill>
                <a:latin typeface="Veto Com Light" panose="02000506040000020003" pitchFamily="2" charset="0"/>
              </a:rPr>
              <a:t>Why do people share their feedback online?</a:t>
            </a:r>
          </a:p>
        </p:txBody>
      </p:sp>
      <p:sp>
        <p:nvSpPr>
          <p:cNvPr id="11" name="TextBox 10">
            <a:extLst>
              <a:ext uri="{FF2B5EF4-FFF2-40B4-BE49-F238E27FC236}">
                <a16:creationId xmlns:a16="http://schemas.microsoft.com/office/drawing/2014/main" id="{572037D4-4D64-4FAD-A467-16D63F6A8DEE}"/>
              </a:ext>
            </a:extLst>
          </p:cNvPr>
          <p:cNvSpPr txBox="1"/>
          <p:nvPr/>
        </p:nvSpPr>
        <p:spPr>
          <a:xfrm>
            <a:off x="557776" y="6242828"/>
            <a:ext cx="2718048" cy="276999"/>
          </a:xfrm>
          <a:prstGeom prst="rect">
            <a:avLst/>
          </a:prstGeom>
          <a:noFill/>
        </p:spPr>
        <p:txBody>
          <a:bodyPr wrap="square">
            <a:spAutoFit/>
          </a:bodyPr>
          <a:lstStyle/>
          <a:p>
            <a:r>
              <a:rPr lang="en-GB" sz="1200" dirty="0"/>
              <a:t>Source: Van </a:t>
            </a:r>
            <a:r>
              <a:rPr lang="en-GB" sz="1200" dirty="0" err="1"/>
              <a:t>Velthoven</a:t>
            </a:r>
            <a:r>
              <a:rPr lang="en-GB" sz="1200" dirty="0"/>
              <a:t>  et al, 2018</a:t>
            </a:r>
          </a:p>
        </p:txBody>
      </p:sp>
    </p:spTree>
    <p:extLst>
      <p:ext uri="{BB962C8B-B14F-4D97-AF65-F5344CB8AC3E}">
        <p14:creationId xmlns:p14="http://schemas.microsoft.com/office/powerpoint/2010/main" val="365496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464528" y="5928954"/>
            <a:ext cx="2569866" cy="461665"/>
          </a:xfrm>
          <a:prstGeom prst="rect">
            <a:avLst/>
          </a:prstGeom>
          <a:noFill/>
        </p:spPr>
        <p:txBody>
          <a:bodyPr wrap="square">
            <a:spAutoFit/>
          </a:bodyPr>
          <a:lstStyle/>
          <a:p>
            <a:pPr lvl="0"/>
            <a:r>
              <a:rPr lang="en-GB" sz="2400" b="1" dirty="0">
                <a:solidFill>
                  <a:srgbClr val="5B1E45"/>
                </a:solidFill>
                <a:latin typeface="Veto Com Light" panose="02000506040000020003" pitchFamily="2" charset="0"/>
              </a:rPr>
              <a:t>Authors Quotes</a:t>
            </a:r>
          </a:p>
        </p:txBody>
      </p:sp>
      <p:sp>
        <p:nvSpPr>
          <p:cNvPr id="11" name="TextBox 10">
            <a:extLst>
              <a:ext uri="{FF2B5EF4-FFF2-40B4-BE49-F238E27FC236}">
                <a16:creationId xmlns:a16="http://schemas.microsoft.com/office/drawing/2014/main" id="{572037D4-4D64-4FAD-A467-16D63F6A8DEE}"/>
              </a:ext>
            </a:extLst>
          </p:cNvPr>
          <p:cNvSpPr txBox="1"/>
          <p:nvPr/>
        </p:nvSpPr>
        <p:spPr>
          <a:xfrm>
            <a:off x="6012160" y="6021288"/>
            <a:ext cx="2718048" cy="276999"/>
          </a:xfrm>
          <a:prstGeom prst="rect">
            <a:avLst/>
          </a:prstGeom>
          <a:noFill/>
        </p:spPr>
        <p:txBody>
          <a:bodyPr wrap="square">
            <a:spAutoFit/>
          </a:bodyPr>
          <a:lstStyle/>
          <a:p>
            <a:r>
              <a:rPr lang="en-GB" sz="1200" dirty="0"/>
              <a:t>Care Opinion author survey - 2019</a:t>
            </a:r>
          </a:p>
        </p:txBody>
      </p:sp>
      <p:sp>
        <p:nvSpPr>
          <p:cNvPr id="8" name="TextBox 7">
            <a:extLst>
              <a:ext uri="{FF2B5EF4-FFF2-40B4-BE49-F238E27FC236}">
                <a16:creationId xmlns:a16="http://schemas.microsoft.com/office/drawing/2014/main" id="{4A3BC33C-B741-4760-8AA3-6646A9EA7572}"/>
              </a:ext>
            </a:extLst>
          </p:cNvPr>
          <p:cNvSpPr txBox="1"/>
          <p:nvPr/>
        </p:nvSpPr>
        <p:spPr>
          <a:xfrm>
            <a:off x="-3067843" y="4728626"/>
            <a:ext cx="7645940" cy="923330"/>
          </a:xfrm>
          <a:prstGeom prst="rect">
            <a:avLst/>
          </a:prstGeom>
          <a:noFill/>
        </p:spPr>
        <p:txBody>
          <a:bodyPr wrap="square">
            <a:spAutoFit/>
          </a:bodyPr>
          <a:lstStyle/>
          <a:p>
            <a:endParaRPr lang="en-US" dirty="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2" name="Picture 11" descr="Shape, circle&#10;&#10;Description automatically generated">
            <a:extLst>
              <a:ext uri="{FF2B5EF4-FFF2-40B4-BE49-F238E27FC236}">
                <a16:creationId xmlns:a16="http://schemas.microsoft.com/office/drawing/2014/main" id="{2E720512-C99C-4CA7-9823-8D9B6276B8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975" y="1399534"/>
            <a:ext cx="2126219" cy="2204864"/>
          </a:xfrm>
          <a:prstGeom prst="rect">
            <a:avLst/>
          </a:prstGeom>
        </p:spPr>
      </p:pic>
      <p:pic>
        <p:nvPicPr>
          <p:cNvPr id="13" name="Picture 12" descr="Shape, circle&#10;&#10;Description automatically generated">
            <a:extLst>
              <a:ext uri="{FF2B5EF4-FFF2-40B4-BE49-F238E27FC236}">
                <a16:creationId xmlns:a16="http://schemas.microsoft.com/office/drawing/2014/main" id="{86569D7A-95A7-4AAA-8606-93871AF373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0000" y="762106"/>
            <a:ext cx="2967121" cy="3077746"/>
          </a:xfrm>
          <a:prstGeom prst="rect">
            <a:avLst/>
          </a:prstGeom>
        </p:spPr>
      </p:pic>
      <p:sp>
        <p:nvSpPr>
          <p:cNvPr id="14" name="TextBox 13">
            <a:extLst>
              <a:ext uri="{FF2B5EF4-FFF2-40B4-BE49-F238E27FC236}">
                <a16:creationId xmlns:a16="http://schemas.microsoft.com/office/drawing/2014/main" id="{43901178-6690-470B-ADAE-6484E15AB11B}"/>
              </a:ext>
            </a:extLst>
          </p:cNvPr>
          <p:cNvSpPr txBox="1"/>
          <p:nvPr/>
        </p:nvSpPr>
        <p:spPr>
          <a:xfrm>
            <a:off x="4278960" y="1410896"/>
            <a:ext cx="2389199" cy="1384995"/>
          </a:xfrm>
          <a:prstGeom prst="rect">
            <a:avLst/>
          </a:prstGeom>
          <a:noFill/>
        </p:spPr>
        <p:txBody>
          <a:bodyPr wrap="square">
            <a:spAutoFit/>
          </a:bodyPr>
          <a:lstStyle/>
          <a:p>
            <a:endParaRPr lang="en-US" sz="1400" dirty="0">
              <a:ea typeface="Times New Roman" panose="02020603050405020304" pitchFamily="18" charset="0"/>
              <a:cs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“She really does deserve praise, and I am grateful for this site where staff can be highlighted for doing a great job”</a:t>
            </a:r>
          </a:p>
        </p:txBody>
      </p:sp>
      <p:sp>
        <p:nvSpPr>
          <p:cNvPr id="15" name="TextBox 14">
            <a:extLst>
              <a:ext uri="{FF2B5EF4-FFF2-40B4-BE49-F238E27FC236}">
                <a16:creationId xmlns:a16="http://schemas.microsoft.com/office/drawing/2014/main" id="{8086C868-EEE3-4C3B-AEB6-1115FFF8FE7B}"/>
              </a:ext>
            </a:extLst>
          </p:cNvPr>
          <p:cNvSpPr txBox="1"/>
          <p:nvPr/>
        </p:nvSpPr>
        <p:spPr>
          <a:xfrm>
            <a:off x="806661" y="2024912"/>
            <a:ext cx="1656184" cy="954107"/>
          </a:xfrm>
          <a:prstGeom prst="rect">
            <a:avLst/>
          </a:prstGeom>
          <a:noFill/>
        </p:spPr>
        <p:txBody>
          <a:bodyPr wrap="square">
            <a:spAutoFit/>
          </a:bodyPr>
          <a:lstStyle/>
          <a:p>
            <a:r>
              <a:rPr lang="en-US" sz="1400" dirty="0">
                <a:ea typeface="Times New Roman" panose="02020603050405020304" pitchFamily="18" charset="0"/>
                <a:cs typeface="Times New Roman" panose="02020603050405020304" pitchFamily="18" charset="0"/>
              </a:rPr>
              <a:t>“I feel empowered and understood and believed and respected”</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6" name="Picture 15" descr="Shape, circle&#10;&#10;Description automatically generated">
            <a:extLst>
              <a:ext uri="{FF2B5EF4-FFF2-40B4-BE49-F238E27FC236}">
                <a16:creationId xmlns:a16="http://schemas.microsoft.com/office/drawing/2014/main" id="{BF2D60D6-AD07-483F-A3F3-BC8F40DB65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3824" y="3591106"/>
            <a:ext cx="2126219" cy="2204864"/>
          </a:xfrm>
          <a:prstGeom prst="rect">
            <a:avLst/>
          </a:prstGeom>
        </p:spPr>
      </p:pic>
      <p:sp>
        <p:nvSpPr>
          <p:cNvPr id="18" name="TextBox 17">
            <a:extLst>
              <a:ext uri="{FF2B5EF4-FFF2-40B4-BE49-F238E27FC236}">
                <a16:creationId xmlns:a16="http://schemas.microsoft.com/office/drawing/2014/main" id="{D5E5C333-33BC-4FEE-8183-E7F08A5D4A96}"/>
              </a:ext>
            </a:extLst>
          </p:cNvPr>
          <p:cNvSpPr txBox="1"/>
          <p:nvPr/>
        </p:nvSpPr>
        <p:spPr>
          <a:xfrm>
            <a:off x="6897147" y="4065170"/>
            <a:ext cx="1659761" cy="1169551"/>
          </a:xfrm>
          <a:prstGeom prst="rect">
            <a:avLst/>
          </a:prstGeom>
          <a:noFill/>
        </p:spPr>
        <p:txBody>
          <a:bodyPr wrap="square">
            <a:spAutoFit/>
          </a:bodyPr>
          <a:lstStyle/>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“A necessary route for voicing opinion but without making a formal complaint”</a:t>
            </a:r>
          </a:p>
        </p:txBody>
      </p:sp>
      <p:pic>
        <p:nvPicPr>
          <p:cNvPr id="19" name="Picture 18" descr="Shape, circle&#10;&#10;Description automatically generated">
            <a:extLst>
              <a:ext uri="{FF2B5EF4-FFF2-40B4-BE49-F238E27FC236}">
                <a16:creationId xmlns:a16="http://schemas.microsoft.com/office/drawing/2014/main" id="{551829E2-D7AF-47F0-B360-7E44665E62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0050" y="3311035"/>
            <a:ext cx="2967121" cy="3077746"/>
          </a:xfrm>
          <a:prstGeom prst="rect">
            <a:avLst/>
          </a:prstGeom>
        </p:spPr>
      </p:pic>
      <p:sp>
        <p:nvSpPr>
          <p:cNvPr id="21" name="TextBox 20">
            <a:extLst>
              <a:ext uri="{FF2B5EF4-FFF2-40B4-BE49-F238E27FC236}">
                <a16:creationId xmlns:a16="http://schemas.microsoft.com/office/drawing/2014/main" id="{EAB8DB17-900D-43A8-AB61-4F165D7F7DAF}"/>
              </a:ext>
            </a:extLst>
          </p:cNvPr>
          <p:cNvSpPr txBox="1"/>
          <p:nvPr/>
        </p:nvSpPr>
        <p:spPr>
          <a:xfrm>
            <a:off x="2562348" y="3948084"/>
            <a:ext cx="2300286" cy="1600438"/>
          </a:xfrm>
          <a:prstGeom prst="rect">
            <a:avLst/>
          </a:prstGeom>
          <a:noFill/>
        </p:spPr>
        <p:txBody>
          <a:bodyPr wrap="square">
            <a:spAutoFit/>
          </a:bodyPr>
          <a:lstStyle/>
          <a:p>
            <a:r>
              <a:rPr lang="en-US" sz="1400" dirty="0">
                <a:ea typeface="Times New Roman" panose="02020603050405020304" pitchFamily="18" charset="0"/>
                <a:cs typeface="Times New Roman" panose="02020603050405020304" pitchFamily="18" charset="0"/>
              </a:rPr>
              <a:t>“I wasn’t sure if I was doing the right thing by posting on Care Opinion, but I am so glad I did, hopefully lessons will be learned from my experience”</a:t>
            </a:r>
          </a:p>
        </p:txBody>
      </p:sp>
      <p:sp>
        <p:nvSpPr>
          <p:cNvPr id="23" name="TextBox 22">
            <a:extLst>
              <a:ext uri="{FF2B5EF4-FFF2-40B4-BE49-F238E27FC236}">
                <a16:creationId xmlns:a16="http://schemas.microsoft.com/office/drawing/2014/main" id="{A9FAFF7B-912C-4B0D-9CEC-2FFB1FA4447C}"/>
              </a:ext>
            </a:extLst>
          </p:cNvPr>
          <p:cNvSpPr txBox="1"/>
          <p:nvPr/>
        </p:nvSpPr>
        <p:spPr>
          <a:xfrm>
            <a:off x="333626" y="337705"/>
            <a:ext cx="6888040" cy="923330"/>
          </a:xfrm>
          <a:prstGeom prst="rect">
            <a:avLst/>
          </a:prstGeom>
          <a:noFill/>
        </p:spPr>
        <p:txBody>
          <a:bodyPr wrap="square">
            <a:spAutoFit/>
          </a:bodyPr>
          <a:lstStyle/>
          <a:p>
            <a:r>
              <a:rPr lang="en-US" b="1" dirty="0">
                <a:solidFill>
                  <a:srgbClr val="5B1E45"/>
                </a:solidFill>
                <a:ea typeface="Times New Roman" panose="02020603050405020304" pitchFamily="18" charset="0"/>
                <a:cs typeface="Times New Roman" panose="02020603050405020304" pitchFamily="18" charset="0"/>
              </a:rPr>
              <a:t>How</a:t>
            </a:r>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authors feel about sharing their story on Care Opinion:</a:t>
            </a:r>
            <a:r>
              <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37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71759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6432530"/>
          </a:xfrm>
          <a:prstGeom prst="rect">
            <a:avLst/>
          </a:prstGeom>
        </p:spPr>
        <p:txBody>
          <a:bodyPr wrap="square">
            <a:spAutoFit/>
          </a:bodyPr>
          <a:lstStyle/>
          <a:p>
            <a:pPr lvl="0"/>
            <a:r>
              <a:rPr lang="en-GB" sz="3200" b="1" dirty="0">
                <a:solidFill>
                  <a:srgbClr val="5B1E45"/>
                </a:solidFill>
                <a:latin typeface="Veto Com Light" panose="02000506040000020003" pitchFamily="2" charset="0"/>
              </a:rPr>
              <a:t>Possible reasons…</a:t>
            </a:r>
          </a:p>
          <a:p>
            <a:pPr lvl="0"/>
            <a:endParaRPr lang="en-GB" sz="3200" b="1" dirty="0">
              <a:solidFill>
                <a:srgbClr val="5B1E45"/>
              </a:solidFill>
              <a:latin typeface="Veto Com Light" panose="02000506040000020003" pitchFamily="2" charset="0"/>
            </a:endParaRPr>
          </a:p>
          <a:p>
            <a:pPr marL="285750" indent="-285750">
              <a:buFont typeface="Arial" panose="020B0604020202020204" pitchFamily="34" charset="0"/>
              <a:buChar char="•"/>
            </a:pPr>
            <a:r>
              <a:rPr lang="en-GB" b="1" dirty="0">
                <a:effectLst/>
                <a:latin typeface="Calibri" panose="020F0502020204030204" pitchFamily="34" charset="0"/>
                <a:ea typeface="Times New Roman" panose="02020603050405020304" pitchFamily="18" charset="0"/>
                <a:cs typeface="Calibri" panose="020F0502020204030204" pitchFamily="34" charset="0"/>
              </a:rPr>
              <a:t>	Feeling Anxious about what people would say</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dirty="0">
                <a:effectLst/>
                <a:latin typeface="Calibri" panose="020F0502020204030204" pitchFamily="34" charset="0"/>
                <a:ea typeface="Times New Roman" panose="02020603050405020304" pitchFamily="18" charset="0"/>
                <a:cs typeface="Calibri" panose="020F0502020204030204" pitchFamily="34" charset="0"/>
              </a:rPr>
              <a:t>	Not having the right words</a:t>
            </a: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r>
              <a:rPr lang="en-GB" dirty="0">
                <a:latin typeface="Calibri" panose="020F0502020204030204" pitchFamily="34" charset="0"/>
                <a:ea typeface="Times New Roman" panose="02020603050405020304" pitchFamily="18" charset="0"/>
                <a:cs typeface="Calibri" panose="020F0502020204030204" pitchFamily="34" charset="0"/>
              </a:rPr>
              <a:t>	</a:t>
            </a:r>
            <a:r>
              <a:rPr lang="en-GB" b="1" dirty="0">
                <a:latin typeface="Calibri" panose="020F0502020204030204" pitchFamily="34" charset="0"/>
                <a:ea typeface="Times New Roman" panose="02020603050405020304" pitchFamily="18" charset="0"/>
                <a:cs typeface="Calibri" panose="020F0502020204030204" pitchFamily="34" charset="0"/>
              </a:rPr>
              <a:t>Not knowing when is the right time</a:t>
            </a: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dirty="0">
                <a:latin typeface="Calibri" panose="020F0502020204030204" pitchFamily="34" charset="0"/>
                <a:ea typeface="Times New Roman" panose="02020603050405020304" pitchFamily="18" charset="0"/>
                <a:cs typeface="Calibri" panose="020F0502020204030204" pitchFamily="34" charset="0"/>
              </a:rPr>
              <a:t> 	Not feeling like you have the time</a:t>
            </a:r>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pPr lvl="0"/>
            <a:r>
              <a:rPr lang="en-GB" b="1" dirty="0">
                <a:solidFill>
                  <a:srgbClr val="5B1E45"/>
                </a:solidFill>
                <a:latin typeface="Calibri" panose="020F0502020204030204" pitchFamily="34" charset="0"/>
                <a:cs typeface="Calibri" panose="020F0502020204030204" pitchFamily="34" charset="0"/>
              </a:rPr>
              <a:t>		</a:t>
            </a:r>
            <a:endParaRPr lang="en-GB" dirty="0">
              <a:solidFill>
                <a:srgbClr val="5B1E45"/>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endParaRPr lang="en-GB" b="1" dirty="0">
              <a:solidFill>
                <a:srgbClr val="5B1E45"/>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buFont typeface="Arial" panose="020B0604020202020204" pitchFamily="34" charset="0"/>
              <a:buChar char="•"/>
            </a:pPr>
            <a:r>
              <a:rPr lang="en-GB" b="1" dirty="0">
                <a:solidFill>
                  <a:srgbClr val="5B1E45"/>
                </a:solidFill>
                <a:latin typeface="Calibri" panose="020F0502020204030204" pitchFamily="34" charset="0"/>
                <a:ea typeface="Times New Roman" panose="02020603050405020304" pitchFamily="18" charset="0"/>
                <a:cs typeface="Calibri" panose="020F0502020204030204" pitchFamily="34" charset="0"/>
              </a:rPr>
              <a:t>	</a:t>
            </a:r>
            <a:r>
              <a:rPr lang="en-GB" b="1" dirty="0">
                <a:effectLst/>
                <a:latin typeface="Calibri" panose="020F0502020204030204" pitchFamily="34" charset="0"/>
                <a:ea typeface="Times New Roman" panose="02020603050405020304" pitchFamily="18" charset="0"/>
                <a:cs typeface="Calibri" panose="020F0502020204030204" pitchFamily="34" charset="0"/>
              </a:rPr>
              <a:t>Feeling like you are bothering people</a:t>
            </a: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7A6C37E4-F89C-4505-855D-6307FC68A0AD}"/>
              </a:ext>
            </a:extLst>
          </p:cNvPr>
          <p:cNvPicPr>
            <a:picLocks noChangeAspect="1"/>
          </p:cNvPicPr>
          <p:nvPr/>
        </p:nvPicPr>
        <p:blipFill>
          <a:blip r:embed="rId3"/>
          <a:stretch>
            <a:fillRect/>
          </a:stretch>
        </p:blipFill>
        <p:spPr>
          <a:xfrm>
            <a:off x="5364088" y="2348880"/>
            <a:ext cx="3125233" cy="3683310"/>
          </a:xfrm>
          <a:prstGeom prst="rect">
            <a:avLst/>
          </a:prstGeom>
        </p:spPr>
      </p:pic>
    </p:spTree>
    <p:extLst>
      <p:ext uri="{BB962C8B-B14F-4D97-AF65-F5344CB8AC3E}">
        <p14:creationId xmlns:p14="http://schemas.microsoft.com/office/powerpoint/2010/main" val="388157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524777" y="579417"/>
            <a:ext cx="5544616" cy="4832092"/>
          </a:xfrm>
          <a:prstGeom prst="rect">
            <a:avLst/>
          </a:prstGeom>
        </p:spPr>
        <p:txBody>
          <a:bodyPr wrap="square">
            <a:spAutoFit/>
          </a:bodyPr>
          <a:lstStyle/>
          <a:p>
            <a:pPr lvl="0"/>
            <a:r>
              <a:rPr lang="en-GB" sz="3200" b="1" dirty="0">
                <a:solidFill>
                  <a:srgbClr val="5B1E45"/>
                </a:solidFill>
                <a:latin typeface="Veto Com Light" panose="02000506040000020003" pitchFamily="2" charset="0"/>
              </a:rPr>
              <a:t>Possible reasons…</a:t>
            </a:r>
          </a:p>
          <a:p>
            <a:pPr lvl="0"/>
            <a:endParaRPr lang="en-GB" b="1" dirty="0">
              <a:solidFill>
                <a:srgbClr val="5B1E45"/>
              </a:solidFill>
              <a:latin typeface="Veto Com Light" panose="02000506040000020003" pitchFamily="2" charset="0"/>
            </a:endParaRP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Fear of rejection</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r>
              <a:rPr lang="en-GB" dirty="0">
                <a:effectLst/>
                <a:latin typeface="Calibri" panose="020F0502020204030204" pitchFamily="34" charset="0"/>
                <a:ea typeface="Times New Roman" panose="02020603050405020304" pitchFamily="18" charset="0"/>
                <a:cs typeface="Calibri" panose="020F0502020204030204" pitchFamily="34" charset="0"/>
              </a:rPr>
              <a:t>Not wanting to ask in case you upset someone or feel like they might not want to give feedback. Feeling like it might be low down on their list of priorities.</a:t>
            </a:r>
            <a:endParaRPr lang="en-GB" dirty="0">
              <a:latin typeface="Calibri" panose="020F0502020204030204" pitchFamily="34" charset="0"/>
              <a:ea typeface="Times New Roman" panose="02020603050405020304" pitchFamily="18" charset="0"/>
              <a:cs typeface="Calibri" panose="020F0502020204030204" pitchFamily="34" charset="0"/>
            </a:endParaRPr>
          </a:p>
          <a:p>
            <a:endParaRPr lang="en-GB"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b="1" dirty="0">
              <a:ea typeface="Times New Roman" panose="02020603050405020304" pitchFamily="18" charset="0"/>
              <a:cs typeface="Times New Roman" panose="02020603050405020304" pitchFamily="18"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5" name="Picture 4">
            <a:extLst>
              <a:ext uri="{FF2B5EF4-FFF2-40B4-BE49-F238E27FC236}">
                <a16:creationId xmlns:a16="http://schemas.microsoft.com/office/drawing/2014/main" id="{6DA845DE-FB43-4CCA-9C28-51DA8E76EA82}"/>
              </a:ext>
            </a:extLst>
          </p:cNvPr>
          <p:cNvPicPr>
            <a:picLocks noChangeAspect="1"/>
          </p:cNvPicPr>
          <p:nvPr/>
        </p:nvPicPr>
        <p:blipFill>
          <a:blip r:embed="rId3"/>
          <a:stretch>
            <a:fillRect/>
          </a:stretch>
        </p:blipFill>
        <p:spPr>
          <a:xfrm>
            <a:off x="343091" y="3356992"/>
            <a:ext cx="2543175" cy="2886075"/>
          </a:xfrm>
          <a:prstGeom prst="rect">
            <a:avLst/>
          </a:prstGeom>
        </p:spPr>
      </p:pic>
      <p:sp>
        <p:nvSpPr>
          <p:cNvPr id="8" name="TextBox 7">
            <a:extLst>
              <a:ext uri="{FF2B5EF4-FFF2-40B4-BE49-F238E27FC236}">
                <a16:creationId xmlns:a16="http://schemas.microsoft.com/office/drawing/2014/main" id="{460E2204-55AF-425A-B404-13E788AED6FD}"/>
              </a:ext>
            </a:extLst>
          </p:cNvPr>
          <p:cNvSpPr txBox="1"/>
          <p:nvPr/>
        </p:nvSpPr>
        <p:spPr>
          <a:xfrm>
            <a:off x="2886267" y="4093433"/>
            <a:ext cx="5914642" cy="1477328"/>
          </a:xfrm>
          <a:prstGeom prst="rect">
            <a:avLst/>
          </a:prstGeom>
          <a:noFill/>
        </p:spPr>
        <p:txBody>
          <a:bodyPr wrap="square">
            <a:spAutoFit/>
          </a:bodyPr>
          <a:lstStyle/>
          <a:p>
            <a:r>
              <a:rPr lang="en-GB" b="1" dirty="0">
                <a:effectLst/>
                <a:latin typeface="Calibri" panose="020F0502020204030204" pitchFamily="34" charset="0"/>
                <a:ea typeface="Times New Roman" panose="02020603050405020304" pitchFamily="18" charset="0"/>
                <a:cs typeface="Calibri" panose="020F0502020204030204" pitchFamily="34" charset="0"/>
              </a:rPr>
              <a:t>Not understanding the importance of feedback</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r>
              <a:rPr lang="en-GB" dirty="0">
                <a:effectLst/>
                <a:latin typeface="Calibri" panose="020F0502020204030204" pitchFamily="34" charset="0"/>
                <a:ea typeface="Times New Roman" panose="02020603050405020304" pitchFamily="18" charset="0"/>
                <a:cs typeface="Calibri" panose="020F0502020204030204" pitchFamily="34" charset="0"/>
              </a:rPr>
              <a:t>Show you are a listening organisation and that you use the feedback in a constructive way to learn from &amp; </a:t>
            </a:r>
            <a:r>
              <a:rPr lang="en-GB" dirty="0">
                <a:latin typeface="Calibri" panose="020F0502020204030204" pitchFamily="34" charset="0"/>
                <a:ea typeface="Times New Roman" panose="02020603050405020304" pitchFamily="18" charset="0"/>
                <a:cs typeface="Calibri" panose="020F0502020204030204" pitchFamily="34" charset="0"/>
              </a:rPr>
              <a:t>improve services for others – explain why feedback is so important</a:t>
            </a:r>
            <a:endParaRPr lang="en-GB" dirty="0"/>
          </a:p>
        </p:txBody>
      </p:sp>
      <p:pic>
        <p:nvPicPr>
          <p:cNvPr id="9" name="Picture 8">
            <a:extLst>
              <a:ext uri="{FF2B5EF4-FFF2-40B4-BE49-F238E27FC236}">
                <a16:creationId xmlns:a16="http://schemas.microsoft.com/office/drawing/2014/main" id="{6B07A109-1D7F-4AD7-BB44-5A5E90AE434D}"/>
              </a:ext>
            </a:extLst>
          </p:cNvPr>
          <p:cNvPicPr>
            <a:picLocks noChangeAspect="1"/>
          </p:cNvPicPr>
          <p:nvPr/>
        </p:nvPicPr>
        <p:blipFill>
          <a:blip r:embed="rId4"/>
          <a:stretch>
            <a:fillRect/>
          </a:stretch>
        </p:blipFill>
        <p:spPr>
          <a:xfrm>
            <a:off x="6016896" y="692697"/>
            <a:ext cx="2386807" cy="2520280"/>
          </a:xfrm>
          <a:prstGeom prst="rect">
            <a:avLst/>
          </a:prstGeom>
        </p:spPr>
      </p:pic>
    </p:spTree>
    <p:extLst>
      <p:ext uri="{BB962C8B-B14F-4D97-AF65-F5344CB8AC3E}">
        <p14:creationId xmlns:p14="http://schemas.microsoft.com/office/powerpoint/2010/main" val="41647968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lcf76f155ced4ddcb4097134ff3c332f xmlns="f47fa861-369f-4035-a868-dd727a8f1eb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6" ma:contentTypeDescription="Create a new document." ma:contentTypeScope="" ma:versionID="d62867a208bb933fc22168749048a8c5">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ef711cd5f8b9762d719190804f3ef9e0"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70D66-40F2-4BE4-B7F4-5C6BEAABEA9B}">
  <ds:schemaRefs>
    <ds:schemaRef ds:uri="http://schemas.microsoft.com/sharepoint/v3/contenttype/forms"/>
  </ds:schemaRefs>
</ds:datastoreItem>
</file>

<file path=customXml/itemProps2.xml><?xml version="1.0" encoding="utf-8"?>
<ds:datastoreItem xmlns:ds="http://schemas.openxmlformats.org/officeDocument/2006/customXml" ds:itemID="{0B303240-0BEA-432C-9366-63C0BC4B4948}">
  <ds:schemaRefs>
    <ds:schemaRef ds:uri="http://schemas.microsoft.com/office/2006/documentManagement/types"/>
    <ds:schemaRef ds:uri="db480776-5128-43a3-b677-12ebb2d77427"/>
    <ds:schemaRef ds:uri="http://schemas.openxmlformats.org/package/2006/metadata/core-properties"/>
    <ds:schemaRef ds:uri="http://schemas.microsoft.com/office/2006/metadata/properties"/>
    <ds:schemaRef ds:uri="http://schemas.microsoft.com/office/infopath/2007/PartnerControls"/>
    <ds:schemaRef ds:uri="f47fa861-369f-4035-a868-dd727a8f1ebe"/>
    <ds:schemaRef ds:uri="http://purl.org/dc/dcmitype/"/>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B08A1FC0-D3D1-481B-8909-2226956D20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7fa861-369f-4035-a868-dd727a8f1ebe"/>
    <ds:schemaRef ds:uri="db480776-5128-43a3-b677-12ebb2d774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1619</Words>
  <Application>Microsoft Office PowerPoint</Application>
  <PresentationFormat>On-screen Show (4:3)</PresentationFormat>
  <Paragraphs>186</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MuseoSans500</vt:lpstr>
      <vt:lpstr>Veto Com Light</vt:lpstr>
      <vt:lpstr>VetoComBold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Ashurst</dc:creator>
  <cp:lastModifiedBy>Tracy Molloy</cp:lastModifiedBy>
  <cp:revision>12</cp:revision>
  <cp:lastPrinted>2021-10-20T12:27:26Z</cp:lastPrinted>
  <dcterms:created xsi:type="dcterms:W3CDTF">2019-04-17T15:49:29Z</dcterms:created>
  <dcterms:modified xsi:type="dcterms:W3CDTF">2022-06-22T08:47:46Z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y fmtid="{D5CDD505-2E9C-101B-9397-08002B2CF9AE}" pid="3" name="MediaServiceImageTags">
    <vt:lpwstr/>
  </property>
</Properties>
</file>