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21"/>
  </p:notesMasterIdLst>
  <p:sldIdLst>
    <p:sldId id="256" r:id="rId4"/>
    <p:sldId id="273" r:id="rId5"/>
    <p:sldId id="266" r:id="rId6"/>
    <p:sldId id="260" r:id="rId7"/>
    <p:sldId id="270" r:id="rId8"/>
    <p:sldId id="261" r:id="rId9"/>
    <p:sldId id="268" r:id="rId10"/>
    <p:sldId id="267" r:id="rId11"/>
    <p:sldId id="262" r:id="rId12"/>
    <p:sldId id="257" r:id="rId13"/>
    <p:sldId id="259" r:id="rId14"/>
    <p:sldId id="272" r:id="rId15"/>
    <p:sldId id="274" r:id="rId16"/>
    <p:sldId id="271" r:id="rId17"/>
    <p:sldId id="263" r:id="rId18"/>
    <p:sldId id="264" r:id="rId19"/>
    <p:sldId id="265" r:id="rId20"/>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1" d="100"/>
          <a:sy n="41"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olloy" userId="08c95a74-9deb-49d2-9554-65ed232d8886" providerId="ADAL" clId="{D9BE908D-C786-4E73-8EFB-8F853858BF4E}"/>
    <pc:docChg chg="delSld">
      <pc:chgData name="Tracy Molloy" userId="08c95a74-9deb-49d2-9554-65ed232d8886" providerId="ADAL" clId="{D9BE908D-C786-4E73-8EFB-8F853858BF4E}" dt="2023-11-24T10:09:56.849" v="0" actId="2696"/>
      <pc:docMkLst>
        <pc:docMk/>
      </pc:docMkLst>
      <pc:sldChg chg="del">
        <pc:chgData name="Tracy Molloy" userId="08c95a74-9deb-49d2-9554-65ed232d8886" providerId="ADAL" clId="{D9BE908D-C786-4E73-8EFB-8F853858BF4E}" dt="2023-11-24T10:09:56.849" v="0" actId="2696"/>
        <pc:sldMkLst>
          <pc:docMk/>
          <pc:sldMk cId="1669292686" sldId="2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2E0CB-A1F9-4560-99DD-BDE095DBD43E}" type="doc">
      <dgm:prSet loTypeId="urn:microsoft.com/office/officeart/2005/8/layout/vList2" loCatId="list" qsTypeId="urn:microsoft.com/office/officeart/2005/8/quickstyle/simple1" qsCatId="simple" csTypeId="urn:microsoft.com/office/officeart/2005/8/colors/accent1_2" csCatId="accent1" phldr="1"/>
      <dgm:spPr/>
    </dgm:pt>
    <dgm:pt modelId="{4E5DA84A-23A1-453F-82CE-D7550D09AAF0}">
      <dgm:prSet phldrT="[Text]"/>
      <dgm:spPr/>
      <dgm:t>
        <a:bodyPr/>
        <a:lstStyle/>
        <a:p>
          <a:r>
            <a:rPr lang="en-US" dirty="0"/>
            <a:t>Welcome and introductions </a:t>
          </a:r>
        </a:p>
      </dgm:t>
    </dgm:pt>
    <dgm:pt modelId="{2D14D4D4-8F35-4178-8E7B-1770846366CF}" type="parTrans" cxnId="{DD7B938C-A8AC-4DC6-A7D2-37966B7EA0E8}">
      <dgm:prSet/>
      <dgm:spPr/>
      <dgm:t>
        <a:bodyPr/>
        <a:lstStyle/>
        <a:p>
          <a:endParaRPr lang="en-US"/>
        </a:p>
      </dgm:t>
    </dgm:pt>
    <dgm:pt modelId="{4B1C2DC5-6A67-4A90-8357-6D997252B680}" type="sibTrans" cxnId="{DD7B938C-A8AC-4DC6-A7D2-37966B7EA0E8}">
      <dgm:prSet/>
      <dgm:spPr/>
      <dgm:t>
        <a:bodyPr/>
        <a:lstStyle/>
        <a:p>
          <a:endParaRPr lang="en-US"/>
        </a:p>
      </dgm:t>
    </dgm:pt>
    <dgm:pt modelId="{A65676A7-4074-4E5A-8485-F91AC160ABF3}">
      <dgm:prSet phldrT="[Text]"/>
      <dgm:spPr/>
      <dgm:t>
        <a:bodyPr/>
        <a:lstStyle/>
        <a:p>
          <a:r>
            <a:rPr lang="en-US" dirty="0"/>
            <a:t>What have we learned at ULHT </a:t>
          </a:r>
        </a:p>
      </dgm:t>
    </dgm:pt>
    <dgm:pt modelId="{AC9F1192-2856-4775-9BCC-FDCE86F95822}" type="parTrans" cxnId="{9AA1169C-C732-4E0F-B9DD-CDF927B121D4}">
      <dgm:prSet/>
      <dgm:spPr/>
      <dgm:t>
        <a:bodyPr/>
        <a:lstStyle/>
        <a:p>
          <a:endParaRPr lang="en-US"/>
        </a:p>
      </dgm:t>
    </dgm:pt>
    <dgm:pt modelId="{370D5B7B-4D87-4208-82A3-4D442211EAA0}" type="sibTrans" cxnId="{9AA1169C-C732-4E0F-B9DD-CDF927B121D4}">
      <dgm:prSet/>
      <dgm:spPr/>
      <dgm:t>
        <a:bodyPr/>
        <a:lstStyle/>
        <a:p>
          <a:endParaRPr lang="en-US"/>
        </a:p>
      </dgm:t>
    </dgm:pt>
    <dgm:pt modelId="{E63608C8-D420-4608-ABD1-7D120DA198E0}">
      <dgm:prSet phldrT="[Text]"/>
      <dgm:spPr/>
      <dgm:t>
        <a:bodyPr/>
        <a:lstStyle/>
        <a:p>
          <a:r>
            <a:rPr lang="en-US" dirty="0"/>
            <a:t>From a Surgical Unit experience of using Care Opinion</a:t>
          </a:r>
        </a:p>
      </dgm:t>
    </dgm:pt>
    <dgm:pt modelId="{FD85EAF7-C781-4BEE-8CB7-D56908D61308}" type="parTrans" cxnId="{2A10AA53-C95C-4911-8C58-9AFB6535F948}">
      <dgm:prSet/>
      <dgm:spPr/>
      <dgm:t>
        <a:bodyPr/>
        <a:lstStyle/>
        <a:p>
          <a:endParaRPr lang="en-US"/>
        </a:p>
      </dgm:t>
    </dgm:pt>
    <dgm:pt modelId="{560C132C-8297-444E-8AF1-3E85843A056D}" type="sibTrans" cxnId="{2A10AA53-C95C-4911-8C58-9AFB6535F948}">
      <dgm:prSet/>
      <dgm:spPr/>
      <dgm:t>
        <a:bodyPr/>
        <a:lstStyle/>
        <a:p>
          <a:endParaRPr lang="en-US"/>
        </a:p>
      </dgm:t>
    </dgm:pt>
    <dgm:pt modelId="{82C93E99-73F9-4C0C-83DC-68ED480A7F8F}">
      <dgm:prSet/>
      <dgm:spPr/>
      <dgm:t>
        <a:bodyPr/>
        <a:lstStyle/>
        <a:p>
          <a:r>
            <a:rPr lang="en-GB" dirty="0"/>
            <a:t>The Care Opinion Team James Munro and Emma Noonan</a:t>
          </a:r>
          <a:endParaRPr lang="en-US" dirty="0"/>
        </a:p>
      </dgm:t>
    </dgm:pt>
    <dgm:pt modelId="{393FE026-E9B2-4E08-824B-46E7DC47E11F}" type="parTrans" cxnId="{182B8A67-756C-41AC-B55D-7AD52AFB2D7F}">
      <dgm:prSet/>
      <dgm:spPr/>
      <dgm:t>
        <a:bodyPr/>
        <a:lstStyle/>
        <a:p>
          <a:endParaRPr lang="en-US"/>
        </a:p>
      </dgm:t>
    </dgm:pt>
    <dgm:pt modelId="{486C2C7E-62A9-4D4D-BB8A-0511D224EF32}" type="sibTrans" cxnId="{182B8A67-756C-41AC-B55D-7AD52AFB2D7F}">
      <dgm:prSet/>
      <dgm:spPr/>
      <dgm:t>
        <a:bodyPr/>
        <a:lstStyle/>
        <a:p>
          <a:endParaRPr lang="en-US"/>
        </a:p>
      </dgm:t>
    </dgm:pt>
    <dgm:pt modelId="{8962F475-44D4-4B0B-B518-5DC12BDF092C}">
      <dgm:prSet/>
      <dgm:spPr/>
      <dgm:t>
        <a:bodyPr/>
        <a:lstStyle/>
        <a:p>
          <a:r>
            <a:rPr lang="en-US" dirty="0"/>
            <a:t>Q&amp;A Session</a:t>
          </a:r>
        </a:p>
      </dgm:t>
    </dgm:pt>
    <dgm:pt modelId="{E7ADA745-6E54-47C5-92E3-9772B77920D2}" type="parTrans" cxnId="{FCD2E96C-9BC1-4B22-894A-D18719DF9358}">
      <dgm:prSet/>
      <dgm:spPr/>
      <dgm:t>
        <a:bodyPr/>
        <a:lstStyle/>
        <a:p>
          <a:endParaRPr lang="en-US"/>
        </a:p>
      </dgm:t>
    </dgm:pt>
    <dgm:pt modelId="{3FB43BF9-070C-4C98-85D1-373AD75AFD82}" type="sibTrans" cxnId="{FCD2E96C-9BC1-4B22-894A-D18719DF9358}">
      <dgm:prSet/>
      <dgm:spPr/>
      <dgm:t>
        <a:bodyPr/>
        <a:lstStyle/>
        <a:p>
          <a:endParaRPr lang="en-US"/>
        </a:p>
      </dgm:t>
    </dgm:pt>
    <dgm:pt modelId="{52C42A33-B50D-4B49-9549-020C4BCACE52}" type="pres">
      <dgm:prSet presAssocID="{C852E0CB-A1F9-4560-99DD-BDE095DBD43E}" presName="linear" presStyleCnt="0">
        <dgm:presLayoutVars>
          <dgm:animLvl val="lvl"/>
          <dgm:resizeHandles val="exact"/>
        </dgm:presLayoutVars>
      </dgm:prSet>
      <dgm:spPr/>
    </dgm:pt>
    <dgm:pt modelId="{009AC0C7-5E23-40CF-8A5F-663555023BF1}" type="pres">
      <dgm:prSet presAssocID="{4E5DA84A-23A1-453F-82CE-D7550D09AAF0}" presName="parentText" presStyleLbl="node1" presStyleIdx="0" presStyleCnt="5">
        <dgm:presLayoutVars>
          <dgm:chMax val="0"/>
          <dgm:bulletEnabled val="1"/>
        </dgm:presLayoutVars>
      </dgm:prSet>
      <dgm:spPr/>
    </dgm:pt>
    <dgm:pt modelId="{FAB2BA80-BC5B-402C-8255-48FBDD2F12EC}" type="pres">
      <dgm:prSet presAssocID="{4B1C2DC5-6A67-4A90-8357-6D997252B680}" presName="spacer" presStyleCnt="0"/>
      <dgm:spPr/>
    </dgm:pt>
    <dgm:pt modelId="{EC9CEAB7-5187-4528-A33D-636ED757B226}" type="pres">
      <dgm:prSet presAssocID="{A65676A7-4074-4E5A-8485-F91AC160ABF3}" presName="parentText" presStyleLbl="node1" presStyleIdx="1" presStyleCnt="5">
        <dgm:presLayoutVars>
          <dgm:chMax val="0"/>
          <dgm:bulletEnabled val="1"/>
        </dgm:presLayoutVars>
      </dgm:prSet>
      <dgm:spPr/>
    </dgm:pt>
    <dgm:pt modelId="{9FF388D4-D7F5-4CB0-9072-988D4C4C77EB}" type="pres">
      <dgm:prSet presAssocID="{370D5B7B-4D87-4208-82A3-4D442211EAA0}" presName="spacer" presStyleCnt="0"/>
      <dgm:spPr/>
    </dgm:pt>
    <dgm:pt modelId="{B2730794-7CE7-4355-92B1-80D36864935E}" type="pres">
      <dgm:prSet presAssocID="{E63608C8-D420-4608-ABD1-7D120DA198E0}" presName="parentText" presStyleLbl="node1" presStyleIdx="2" presStyleCnt="5">
        <dgm:presLayoutVars>
          <dgm:chMax val="0"/>
          <dgm:bulletEnabled val="1"/>
        </dgm:presLayoutVars>
      </dgm:prSet>
      <dgm:spPr/>
    </dgm:pt>
    <dgm:pt modelId="{6EB409B1-8E96-4095-90F8-4FCA1CB7568E}" type="pres">
      <dgm:prSet presAssocID="{560C132C-8297-444E-8AF1-3E85843A056D}" presName="spacer" presStyleCnt="0"/>
      <dgm:spPr/>
    </dgm:pt>
    <dgm:pt modelId="{1F98774A-2733-4884-8F74-EF7E3E8A51DA}" type="pres">
      <dgm:prSet presAssocID="{82C93E99-73F9-4C0C-83DC-68ED480A7F8F}" presName="parentText" presStyleLbl="node1" presStyleIdx="3" presStyleCnt="5">
        <dgm:presLayoutVars>
          <dgm:chMax val="0"/>
          <dgm:bulletEnabled val="1"/>
        </dgm:presLayoutVars>
      </dgm:prSet>
      <dgm:spPr/>
    </dgm:pt>
    <dgm:pt modelId="{851BF19B-FDBF-4430-8CC5-3FFED338B6BD}" type="pres">
      <dgm:prSet presAssocID="{486C2C7E-62A9-4D4D-BB8A-0511D224EF32}" presName="spacer" presStyleCnt="0"/>
      <dgm:spPr/>
    </dgm:pt>
    <dgm:pt modelId="{03B7F9EF-ACAB-4C32-BCF3-1E3E2075254C}" type="pres">
      <dgm:prSet presAssocID="{8962F475-44D4-4B0B-B518-5DC12BDF092C}" presName="parentText" presStyleLbl="node1" presStyleIdx="4" presStyleCnt="5">
        <dgm:presLayoutVars>
          <dgm:chMax val="0"/>
          <dgm:bulletEnabled val="1"/>
        </dgm:presLayoutVars>
      </dgm:prSet>
      <dgm:spPr/>
    </dgm:pt>
  </dgm:ptLst>
  <dgm:cxnLst>
    <dgm:cxn modelId="{4CA5BF0B-6214-4842-97E7-4D31A922BF7E}" type="presOf" srcId="{A65676A7-4074-4E5A-8485-F91AC160ABF3}" destId="{EC9CEAB7-5187-4528-A33D-636ED757B226}" srcOrd="0" destOrd="0" presId="urn:microsoft.com/office/officeart/2005/8/layout/vList2"/>
    <dgm:cxn modelId="{1EAAB421-D9D3-433D-AEA3-07BF23CEA6DB}" type="presOf" srcId="{8962F475-44D4-4B0B-B518-5DC12BDF092C}" destId="{03B7F9EF-ACAB-4C32-BCF3-1E3E2075254C}" srcOrd="0" destOrd="0" presId="urn:microsoft.com/office/officeart/2005/8/layout/vList2"/>
    <dgm:cxn modelId="{182B8A67-756C-41AC-B55D-7AD52AFB2D7F}" srcId="{C852E0CB-A1F9-4560-99DD-BDE095DBD43E}" destId="{82C93E99-73F9-4C0C-83DC-68ED480A7F8F}" srcOrd="3" destOrd="0" parTransId="{393FE026-E9B2-4E08-824B-46E7DC47E11F}" sibTransId="{486C2C7E-62A9-4D4D-BB8A-0511D224EF32}"/>
    <dgm:cxn modelId="{FCD2E96C-9BC1-4B22-894A-D18719DF9358}" srcId="{C852E0CB-A1F9-4560-99DD-BDE095DBD43E}" destId="{8962F475-44D4-4B0B-B518-5DC12BDF092C}" srcOrd="4" destOrd="0" parTransId="{E7ADA745-6E54-47C5-92E3-9772B77920D2}" sibTransId="{3FB43BF9-070C-4C98-85D1-373AD75AFD82}"/>
    <dgm:cxn modelId="{2A10AA53-C95C-4911-8C58-9AFB6535F948}" srcId="{C852E0CB-A1F9-4560-99DD-BDE095DBD43E}" destId="{E63608C8-D420-4608-ABD1-7D120DA198E0}" srcOrd="2" destOrd="0" parTransId="{FD85EAF7-C781-4BEE-8CB7-D56908D61308}" sibTransId="{560C132C-8297-444E-8AF1-3E85843A056D}"/>
    <dgm:cxn modelId="{2B51B779-D09B-4952-A986-A918520DAD09}" type="presOf" srcId="{E63608C8-D420-4608-ABD1-7D120DA198E0}" destId="{B2730794-7CE7-4355-92B1-80D36864935E}" srcOrd="0" destOrd="0" presId="urn:microsoft.com/office/officeart/2005/8/layout/vList2"/>
    <dgm:cxn modelId="{C9C29887-BB0C-49D2-9569-7CCD9971ABB4}" type="presOf" srcId="{4E5DA84A-23A1-453F-82CE-D7550D09AAF0}" destId="{009AC0C7-5E23-40CF-8A5F-663555023BF1}" srcOrd="0" destOrd="0" presId="urn:microsoft.com/office/officeart/2005/8/layout/vList2"/>
    <dgm:cxn modelId="{DD7B938C-A8AC-4DC6-A7D2-37966B7EA0E8}" srcId="{C852E0CB-A1F9-4560-99DD-BDE095DBD43E}" destId="{4E5DA84A-23A1-453F-82CE-D7550D09AAF0}" srcOrd="0" destOrd="0" parTransId="{2D14D4D4-8F35-4178-8E7B-1770846366CF}" sibTransId="{4B1C2DC5-6A67-4A90-8357-6D997252B680}"/>
    <dgm:cxn modelId="{9AA1169C-C732-4E0F-B9DD-CDF927B121D4}" srcId="{C852E0CB-A1F9-4560-99DD-BDE095DBD43E}" destId="{A65676A7-4074-4E5A-8485-F91AC160ABF3}" srcOrd="1" destOrd="0" parTransId="{AC9F1192-2856-4775-9BCC-FDCE86F95822}" sibTransId="{370D5B7B-4D87-4208-82A3-4D442211EAA0}"/>
    <dgm:cxn modelId="{40E314AE-AF64-440D-8ECB-058F48618E28}" type="presOf" srcId="{C852E0CB-A1F9-4560-99DD-BDE095DBD43E}" destId="{52C42A33-B50D-4B49-9549-020C4BCACE52}" srcOrd="0" destOrd="0" presId="urn:microsoft.com/office/officeart/2005/8/layout/vList2"/>
    <dgm:cxn modelId="{1BF30FCB-3C55-4228-B2BB-4B4B0A9D21E7}" type="presOf" srcId="{82C93E99-73F9-4C0C-83DC-68ED480A7F8F}" destId="{1F98774A-2733-4884-8F74-EF7E3E8A51DA}" srcOrd="0" destOrd="0" presId="urn:microsoft.com/office/officeart/2005/8/layout/vList2"/>
    <dgm:cxn modelId="{F4C955F4-7ECF-41B0-80D8-B83F52DE5DA5}" type="presParOf" srcId="{52C42A33-B50D-4B49-9549-020C4BCACE52}" destId="{009AC0C7-5E23-40CF-8A5F-663555023BF1}" srcOrd="0" destOrd="0" presId="urn:microsoft.com/office/officeart/2005/8/layout/vList2"/>
    <dgm:cxn modelId="{426ECF39-0E8B-4732-9546-21D3D8CF5275}" type="presParOf" srcId="{52C42A33-B50D-4B49-9549-020C4BCACE52}" destId="{FAB2BA80-BC5B-402C-8255-48FBDD2F12EC}" srcOrd="1" destOrd="0" presId="urn:microsoft.com/office/officeart/2005/8/layout/vList2"/>
    <dgm:cxn modelId="{A7EF9B0B-D0AB-4B0B-A199-B2A59C98B6C1}" type="presParOf" srcId="{52C42A33-B50D-4B49-9549-020C4BCACE52}" destId="{EC9CEAB7-5187-4528-A33D-636ED757B226}" srcOrd="2" destOrd="0" presId="urn:microsoft.com/office/officeart/2005/8/layout/vList2"/>
    <dgm:cxn modelId="{1665F74C-E7D9-414F-A880-70856204E2AC}" type="presParOf" srcId="{52C42A33-B50D-4B49-9549-020C4BCACE52}" destId="{9FF388D4-D7F5-4CB0-9072-988D4C4C77EB}" srcOrd="3" destOrd="0" presId="urn:microsoft.com/office/officeart/2005/8/layout/vList2"/>
    <dgm:cxn modelId="{C1B78AC0-5A0E-46AA-8F07-93D527F793C7}" type="presParOf" srcId="{52C42A33-B50D-4B49-9549-020C4BCACE52}" destId="{B2730794-7CE7-4355-92B1-80D36864935E}" srcOrd="4" destOrd="0" presId="urn:microsoft.com/office/officeart/2005/8/layout/vList2"/>
    <dgm:cxn modelId="{F412307F-93DC-4133-AE70-B7DEDD386718}" type="presParOf" srcId="{52C42A33-B50D-4B49-9549-020C4BCACE52}" destId="{6EB409B1-8E96-4095-90F8-4FCA1CB7568E}" srcOrd="5" destOrd="0" presId="urn:microsoft.com/office/officeart/2005/8/layout/vList2"/>
    <dgm:cxn modelId="{E0938204-1D1A-47C0-BF94-23285E3A71D5}" type="presParOf" srcId="{52C42A33-B50D-4B49-9549-020C4BCACE52}" destId="{1F98774A-2733-4884-8F74-EF7E3E8A51DA}" srcOrd="6" destOrd="0" presId="urn:microsoft.com/office/officeart/2005/8/layout/vList2"/>
    <dgm:cxn modelId="{23F7A877-C2CC-4CD8-BEE2-6255BEB450A9}" type="presParOf" srcId="{52C42A33-B50D-4B49-9549-020C4BCACE52}" destId="{851BF19B-FDBF-4430-8CC5-3FFED338B6BD}" srcOrd="7" destOrd="0" presId="urn:microsoft.com/office/officeart/2005/8/layout/vList2"/>
    <dgm:cxn modelId="{29FB72A7-AA97-4D5A-A86E-220007732B31}" type="presParOf" srcId="{52C42A33-B50D-4B49-9549-020C4BCACE52}" destId="{03B7F9EF-ACAB-4C32-BCF3-1E3E2075254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AC0C7-5E23-40CF-8A5F-663555023BF1}">
      <dsp:nvSpPr>
        <dsp:cNvPr id="0" name=""/>
        <dsp:cNvSpPr/>
      </dsp:nvSpPr>
      <dsp:spPr>
        <a:xfrm>
          <a:off x="0" y="671624"/>
          <a:ext cx="16254942" cy="127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dirty="0"/>
            <a:t>Welcome and introductions </a:t>
          </a:r>
        </a:p>
      </dsp:txBody>
      <dsp:txXfrm>
        <a:off x="62055" y="733679"/>
        <a:ext cx="16130832" cy="1147095"/>
      </dsp:txXfrm>
    </dsp:sp>
    <dsp:sp modelId="{EC9CEAB7-5187-4528-A33D-636ED757B226}">
      <dsp:nvSpPr>
        <dsp:cNvPr id="0" name=""/>
        <dsp:cNvSpPr/>
      </dsp:nvSpPr>
      <dsp:spPr>
        <a:xfrm>
          <a:off x="0" y="2095469"/>
          <a:ext cx="16254942" cy="127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dirty="0"/>
            <a:t>What have we learned at ULHT </a:t>
          </a:r>
        </a:p>
      </dsp:txBody>
      <dsp:txXfrm>
        <a:off x="62055" y="2157524"/>
        <a:ext cx="16130832" cy="1147095"/>
      </dsp:txXfrm>
    </dsp:sp>
    <dsp:sp modelId="{B2730794-7CE7-4355-92B1-80D36864935E}">
      <dsp:nvSpPr>
        <dsp:cNvPr id="0" name=""/>
        <dsp:cNvSpPr/>
      </dsp:nvSpPr>
      <dsp:spPr>
        <a:xfrm>
          <a:off x="0" y="3519314"/>
          <a:ext cx="16254942" cy="127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dirty="0"/>
            <a:t>From a Surgical Unit experience of using Care Opinion</a:t>
          </a:r>
        </a:p>
      </dsp:txBody>
      <dsp:txXfrm>
        <a:off x="62055" y="3581369"/>
        <a:ext cx="16130832" cy="1147095"/>
      </dsp:txXfrm>
    </dsp:sp>
    <dsp:sp modelId="{1F98774A-2733-4884-8F74-EF7E3E8A51DA}">
      <dsp:nvSpPr>
        <dsp:cNvPr id="0" name=""/>
        <dsp:cNvSpPr/>
      </dsp:nvSpPr>
      <dsp:spPr>
        <a:xfrm>
          <a:off x="0" y="4943159"/>
          <a:ext cx="16254942" cy="127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GB" sz="5300" kern="1200" dirty="0"/>
            <a:t>The Care Opinion Team James Munro and Emma Noonan</a:t>
          </a:r>
          <a:endParaRPr lang="en-US" sz="5300" kern="1200" dirty="0"/>
        </a:p>
      </dsp:txBody>
      <dsp:txXfrm>
        <a:off x="62055" y="5005214"/>
        <a:ext cx="16130832" cy="1147095"/>
      </dsp:txXfrm>
    </dsp:sp>
    <dsp:sp modelId="{03B7F9EF-ACAB-4C32-BCF3-1E3E2075254C}">
      <dsp:nvSpPr>
        <dsp:cNvPr id="0" name=""/>
        <dsp:cNvSpPr/>
      </dsp:nvSpPr>
      <dsp:spPr>
        <a:xfrm>
          <a:off x="0" y="6367004"/>
          <a:ext cx="16254942" cy="127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dirty="0"/>
            <a:t>Q&amp;A Session</a:t>
          </a:r>
        </a:p>
      </dsp:txBody>
      <dsp:txXfrm>
        <a:off x="62055" y="6429059"/>
        <a:ext cx="16130832" cy="1147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9BBFE-358B-4F00-B58B-BFD54EE71C67}" type="datetimeFigureOut">
              <a:rPr lang="en-GB" smtClean="0"/>
              <a:t>24/11/2023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C47A5-BE60-444E-B82D-CC266B937A00}" type="slidenum">
              <a:rPr lang="en-GB" smtClean="0"/>
              <a:t>‹#›</a:t>
            </a:fld>
            <a:endParaRPr lang="en-GB"/>
          </a:p>
        </p:txBody>
      </p:sp>
    </p:spTree>
    <p:extLst>
      <p:ext uri="{BB962C8B-B14F-4D97-AF65-F5344CB8AC3E}">
        <p14:creationId xmlns:p14="http://schemas.microsoft.com/office/powerpoint/2010/main" val="271880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57DBAD-33A0-4AC8-9C7E-C47213EE636E}" type="slidenum">
              <a:rPr lang="en-GB" smtClean="0"/>
              <a:pPr>
                <a:defRPr/>
              </a:pPr>
              <a:t>3</a:t>
            </a:fld>
            <a:endParaRPr lang="en-GB" dirty="0"/>
          </a:p>
        </p:txBody>
      </p:sp>
    </p:spTree>
    <p:extLst>
      <p:ext uri="{BB962C8B-B14F-4D97-AF65-F5344CB8AC3E}">
        <p14:creationId xmlns:p14="http://schemas.microsoft.com/office/powerpoint/2010/main" val="397914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C8E954-AA2B-430E-9499-7792AA00B9AE}" type="slidenum">
              <a:rPr lang="en-GB" smtClean="0"/>
              <a:t>4</a:t>
            </a:fld>
            <a:endParaRPr lang="en-GB"/>
          </a:p>
        </p:txBody>
      </p:sp>
    </p:spTree>
    <p:extLst>
      <p:ext uri="{BB962C8B-B14F-4D97-AF65-F5344CB8AC3E}">
        <p14:creationId xmlns:p14="http://schemas.microsoft.com/office/powerpoint/2010/main" val="418929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C8E954-AA2B-430E-9499-7792AA00B9AE}" type="slidenum">
              <a:rPr lang="en-GB" smtClean="0"/>
              <a:t>6</a:t>
            </a:fld>
            <a:endParaRPr lang="en-GB"/>
          </a:p>
        </p:txBody>
      </p:sp>
    </p:spTree>
    <p:extLst>
      <p:ext uri="{BB962C8B-B14F-4D97-AF65-F5344CB8AC3E}">
        <p14:creationId xmlns:p14="http://schemas.microsoft.com/office/powerpoint/2010/main" val="279826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C8E954-AA2B-430E-9499-7792AA00B9AE}" type="slidenum">
              <a:rPr lang="en-GB" smtClean="0"/>
              <a:t>9</a:t>
            </a:fld>
            <a:endParaRPr lang="en-GB"/>
          </a:p>
        </p:txBody>
      </p:sp>
    </p:spTree>
    <p:extLst>
      <p:ext uri="{BB962C8B-B14F-4D97-AF65-F5344CB8AC3E}">
        <p14:creationId xmlns:p14="http://schemas.microsoft.com/office/powerpoint/2010/main" val="315275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57DBAD-33A0-4AC8-9C7E-C47213EE636E}" type="slidenum">
              <a:rPr lang="en-GB" smtClean="0"/>
              <a:pPr>
                <a:defRPr/>
              </a:pPr>
              <a:t>10</a:t>
            </a:fld>
            <a:endParaRPr lang="en-GB" dirty="0"/>
          </a:p>
        </p:txBody>
      </p:sp>
    </p:spTree>
    <p:extLst>
      <p:ext uri="{BB962C8B-B14F-4D97-AF65-F5344CB8AC3E}">
        <p14:creationId xmlns:p14="http://schemas.microsoft.com/office/powerpoint/2010/main" val="132556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857DBAD-33A0-4AC8-9C7E-C47213EE636E}" type="slidenum">
              <a:rPr lang="en-GB" smtClean="0"/>
              <a:pPr>
                <a:defRPr/>
              </a:pPr>
              <a:t>11</a:t>
            </a:fld>
            <a:endParaRPr lang="en-GB" dirty="0"/>
          </a:p>
        </p:txBody>
      </p:sp>
    </p:spTree>
    <p:extLst>
      <p:ext uri="{BB962C8B-B14F-4D97-AF65-F5344CB8AC3E}">
        <p14:creationId xmlns:p14="http://schemas.microsoft.com/office/powerpoint/2010/main" val="3412068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7802" y="4518929"/>
            <a:ext cx="18286810" cy="4775200"/>
          </a:xfrm>
        </p:spPr>
        <p:txBody>
          <a:bodyPr anchor="b">
            <a:normAutofit/>
          </a:bodyPr>
          <a:lstStyle>
            <a:lvl1pPr algn="l">
              <a:defRPr sz="10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047802" y="9294129"/>
            <a:ext cx="18286810" cy="2761018"/>
          </a:xfrm>
        </p:spPr>
        <p:txBody>
          <a:bodyPr>
            <a:normAutofit/>
          </a:bodyPr>
          <a:lstStyle>
            <a:lvl1pPr marL="0" indent="0" algn="l">
              <a:buNone/>
              <a:defRPr sz="4400">
                <a:solidFill>
                  <a:schemeClr val="bg1"/>
                </a:solidFill>
                <a:latin typeface="Arial" panose="020B0604020202020204" pitchFamily="34" charset="0"/>
                <a:cs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Tree>
    <p:extLst>
      <p:ext uri="{BB962C8B-B14F-4D97-AF65-F5344CB8AC3E}">
        <p14:creationId xmlns:p14="http://schemas.microsoft.com/office/powerpoint/2010/main" val="60911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80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101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695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68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406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356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2544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71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Edit Master text styles</a:t>
            </a:r>
          </a:p>
        </p:txBody>
      </p:sp>
    </p:spTree>
    <p:extLst>
      <p:ext uri="{BB962C8B-B14F-4D97-AF65-F5344CB8AC3E}">
        <p14:creationId xmlns:p14="http://schemas.microsoft.com/office/powerpoint/2010/main" val="239893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Edit Master text styles</a:t>
            </a:r>
          </a:p>
        </p:txBody>
      </p:sp>
    </p:spTree>
    <p:extLst>
      <p:ext uri="{BB962C8B-B14F-4D97-AF65-F5344CB8AC3E}">
        <p14:creationId xmlns:p14="http://schemas.microsoft.com/office/powerpoint/2010/main" val="389977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376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000" kern="1200">
          <a:solidFill>
            <a:srgbClr val="330072"/>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Working together with </a:t>
            </a:r>
          </a:p>
        </p:txBody>
      </p:sp>
      <p:sp>
        <p:nvSpPr>
          <p:cNvPr id="3" name="Subtitle 2"/>
          <p:cNvSpPr>
            <a:spLocks noGrp="1"/>
          </p:cNvSpPr>
          <p:nvPr>
            <p:ph type="subTitle" idx="1"/>
          </p:nvPr>
        </p:nvSpPr>
        <p:spPr>
          <a:xfrm>
            <a:off x="3047802" y="9944099"/>
            <a:ext cx="18286810" cy="2111047"/>
          </a:xfrm>
        </p:spPr>
        <p:txBody>
          <a:bodyPr/>
          <a:lstStyle/>
          <a:p>
            <a:r>
              <a:rPr lang="en-GB" dirty="0"/>
              <a:t>Sharon Kidd</a:t>
            </a:r>
          </a:p>
          <a:p>
            <a:r>
              <a:rPr lang="en-GB" dirty="0"/>
              <a:t>Patient Experience Manager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26195" y="4754880"/>
            <a:ext cx="10058400" cy="7110841"/>
          </a:xfrm>
          <a:prstGeom prst="rect">
            <a:avLst/>
          </a:prstGeom>
        </p:spPr>
      </p:pic>
    </p:spTree>
    <p:extLst>
      <p:ext uri="{BB962C8B-B14F-4D97-AF65-F5344CB8AC3E}">
        <p14:creationId xmlns:p14="http://schemas.microsoft.com/office/powerpoint/2010/main" val="11173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4342" y="2297164"/>
            <a:ext cx="15955068" cy="8737300"/>
          </a:xfrm>
        </p:spPr>
      </p:pic>
    </p:spTree>
    <p:extLst>
      <p:ext uri="{BB962C8B-B14F-4D97-AF65-F5344CB8AC3E}">
        <p14:creationId xmlns:p14="http://schemas.microsoft.com/office/powerpoint/2010/main" val="324448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2374" y="1961457"/>
            <a:ext cx="14785360" cy="9051926"/>
          </a:xfrm>
        </p:spPr>
      </p:pic>
    </p:spTree>
    <p:extLst>
      <p:ext uri="{BB962C8B-B14F-4D97-AF65-F5344CB8AC3E}">
        <p14:creationId xmlns:p14="http://schemas.microsoft.com/office/powerpoint/2010/main" val="4322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906" y="4518929"/>
            <a:ext cx="20385706" cy="4775200"/>
          </a:xfrm>
        </p:spPr>
        <p:txBody>
          <a:bodyPr/>
          <a:lstStyle/>
          <a:p>
            <a:r>
              <a:rPr lang="en-GB" dirty="0"/>
              <a:t>Our journey on the Surgical Unit, Grantham Hospital using </a:t>
            </a:r>
          </a:p>
        </p:txBody>
      </p:sp>
      <p:sp>
        <p:nvSpPr>
          <p:cNvPr id="3" name="Subtitle 2"/>
          <p:cNvSpPr>
            <a:spLocks noGrp="1"/>
          </p:cNvSpPr>
          <p:nvPr>
            <p:ph type="subTitle" idx="1"/>
          </p:nvPr>
        </p:nvSpPr>
        <p:spPr>
          <a:xfrm>
            <a:off x="3047802" y="9944099"/>
            <a:ext cx="18286810" cy="2111047"/>
          </a:xfrm>
        </p:spPr>
        <p:txBody>
          <a:bodyPr/>
          <a:lstStyle/>
          <a:p>
            <a:r>
              <a:rPr lang="en-GB" dirty="0"/>
              <a:t>Matron Julie Record </a:t>
            </a:r>
          </a:p>
          <a:p>
            <a:r>
              <a:rPr lang="en-GB" dirty="0"/>
              <a:t>Surgical Unit, Grantham Hospital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01870" y="6057901"/>
            <a:ext cx="7778400" cy="5498982"/>
          </a:xfrm>
          <a:prstGeom prst="rect">
            <a:avLst/>
          </a:prstGeom>
        </p:spPr>
      </p:pic>
    </p:spTree>
    <p:extLst>
      <p:ext uri="{BB962C8B-B14F-4D97-AF65-F5344CB8AC3E}">
        <p14:creationId xmlns:p14="http://schemas.microsoft.com/office/powerpoint/2010/main" val="108104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2774" y="4910706"/>
            <a:ext cx="21029831" cy="2577022"/>
          </a:xfrm>
        </p:spPr>
        <p:txBody>
          <a:bodyPr>
            <a:normAutofit/>
          </a:bodyPr>
          <a:lstStyle/>
          <a:p>
            <a:pPr marL="0" indent="0">
              <a:buNone/>
            </a:pPr>
            <a:r>
              <a:rPr lang="en-GB" sz="7200" dirty="0"/>
              <a:t>What is the Surgical Unit?</a:t>
            </a:r>
          </a:p>
        </p:txBody>
      </p:sp>
    </p:spTree>
    <p:extLst>
      <p:ext uri="{BB962C8B-B14F-4D97-AF65-F5344CB8AC3E}">
        <p14:creationId xmlns:p14="http://schemas.microsoft.com/office/powerpoint/2010/main" val="165638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journey during 2023</a:t>
            </a:r>
          </a:p>
        </p:txBody>
      </p:sp>
      <p:pic>
        <p:nvPicPr>
          <p:cNvPr id="7" name="Picture 6"/>
          <p:cNvPicPr>
            <a:picLocks noChangeAspect="1"/>
          </p:cNvPicPr>
          <p:nvPr/>
        </p:nvPicPr>
        <p:blipFill>
          <a:blip r:embed="rId2"/>
          <a:stretch>
            <a:fillRect/>
          </a:stretch>
        </p:blipFill>
        <p:spPr>
          <a:xfrm>
            <a:off x="3955106" y="2891017"/>
            <a:ext cx="16080058" cy="9315841"/>
          </a:xfrm>
          <a:prstGeom prst="rect">
            <a:avLst/>
          </a:prstGeom>
        </p:spPr>
      </p:pic>
    </p:spTree>
    <p:extLst>
      <p:ext uri="{BB962C8B-B14F-4D97-AF65-F5344CB8AC3E}">
        <p14:creationId xmlns:p14="http://schemas.microsoft.com/office/powerpoint/2010/main" val="1390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was good?</a:t>
            </a:r>
          </a:p>
        </p:txBody>
      </p:sp>
      <p:pic>
        <p:nvPicPr>
          <p:cNvPr id="4" name="Content Placeholder 3"/>
          <p:cNvPicPr>
            <a:picLocks noGrp="1" noChangeAspect="1"/>
          </p:cNvPicPr>
          <p:nvPr>
            <p:ph idx="1"/>
          </p:nvPr>
        </p:nvPicPr>
        <p:blipFill>
          <a:blip r:embed="rId2"/>
          <a:stretch>
            <a:fillRect/>
          </a:stretch>
        </p:blipFill>
        <p:spPr>
          <a:xfrm>
            <a:off x="2449902" y="2765167"/>
            <a:ext cx="19064580" cy="9433570"/>
          </a:xfrm>
          <a:prstGeom prst="rect">
            <a:avLst/>
          </a:prstGeom>
        </p:spPr>
      </p:pic>
    </p:spTree>
    <p:extLst>
      <p:ext uri="{BB962C8B-B14F-4D97-AF65-F5344CB8AC3E}">
        <p14:creationId xmlns:p14="http://schemas.microsoft.com/office/powerpoint/2010/main" val="25473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3751" y="2390264"/>
            <a:ext cx="19017874" cy="9835331"/>
          </a:xfrm>
          <a:prstGeom prst="rect">
            <a:avLst/>
          </a:prstGeom>
        </p:spPr>
      </p:pic>
      <p:sp>
        <p:nvSpPr>
          <p:cNvPr id="5" name="Title 1"/>
          <p:cNvSpPr>
            <a:spLocks noGrp="1"/>
          </p:cNvSpPr>
          <p:nvPr>
            <p:ph type="title"/>
          </p:nvPr>
        </p:nvSpPr>
        <p:spPr>
          <a:xfrm>
            <a:off x="1538268" y="333436"/>
            <a:ext cx="21029831" cy="2651126"/>
          </a:xfrm>
        </p:spPr>
        <p:txBody>
          <a:bodyPr/>
          <a:lstStyle/>
          <a:p>
            <a:r>
              <a:rPr lang="en-GB" dirty="0"/>
              <a:t>How did you feel?</a:t>
            </a:r>
          </a:p>
        </p:txBody>
      </p:sp>
    </p:spTree>
    <p:extLst>
      <p:ext uri="{BB962C8B-B14F-4D97-AF65-F5344CB8AC3E}">
        <p14:creationId xmlns:p14="http://schemas.microsoft.com/office/powerpoint/2010/main" val="350993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33648"/>
            <a:ext cx="12535748" cy="9049986"/>
          </a:xfrm>
          <a:prstGeom prst="rect">
            <a:avLst/>
          </a:prstGeom>
        </p:spPr>
      </p:pic>
      <p:pic>
        <p:nvPicPr>
          <p:cNvPr id="5" name="Picture 4"/>
          <p:cNvPicPr>
            <a:picLocks noChangeAspect="1"/>
          </p:cNvPicPr>
          <p:nvPr/>
        </p:nvPicPr>
        <p:blipFill>
          <a:blip r:embed="rId3"/>
          <a:stretch>
            <a:fillRect/>
          </a:stretch>
        </p:blipFill>
        <p:spPr>
          <a:xfrm>
            <a:off x="12123672" y="4572000"/>
            <a:ext cx="12438713" cy="7625855"/>
          </a:xfrm>
          <a:prstGeom prst="rect">
            <a:avLst/>
          </a:prstGeom>
        </p:spPr>
      </p:pic>
    </p:spTree>
    <p:extLst>
      <p:ext uri="{BB962C8B-B14F-4D97-AF65-F5344CB8AC3E}">
        <p14:creationId xmlns:p14="http://schemas.microsoft.com/office/powerpoint/2010/main" val="162412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A67F-30F2-5451-40CF-4B805BBFD41D}"/>
              </a:ext>
            </a:extLst>
          </p:cNvPr>
          <p:cNvSpPr>
            <a:spLocks noGrp="1"/>
          </p:cNvSpPr>
          <p:nvPr>
            <p:ph type="title"/>
          </p:nvPr>
        </p:nvSpPr>
        <p:spPr>
          <a:xfrm>
            <a:off x="962912" y="1492551"/>
            <a:ext cx="16459200" cy="1440160"/>
          </a:xfrm>
        </p:spPr>
        <p:txBody>
          <a:bodyPr wrap="square" anchor="ctr">
            <a:normAutofit/>
          </a:bodyPr>
          <a:lstStyle/>
          <a:p>
            <a:pPr>
              <a:lnSpc>
                <a:spcPct val="90000"/>
              </a:lnSpc>
            </a:pPr>
            <a:r>
              <a:rPr lang="en-GB" dirty="0"/>
              <a:t>Aim of the webinar</a:t>
            </a:r>
          </a:p>
        </p:txBody>
      </p:sp>
      <p:graphicFrame>
        <p:nvGraphicFramePr>
          <p:cNvPr id="3" name="Diagram 2"/>
          <p:cNvGraphicFramePr/>
          <p:nvPr>
            <p:extLst>
              <p:ext uri="{D42A27DB-BD31-4B8C-83A1-F6EECF244321}">
                <p14:modId xmlns:p14="http://schemas.microsoft.com/office/powerpoint/2010/main" val="1565013418"/>
              </p:ext>
            </p:extLst>
          </p:nvPr>
        </p:nvGraphicFramePr>
        <p:xfrm>
          <a:off x="1580156" y="3438641"/>
          <a:ext cx="16254942" cy="8309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882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9902" y="2220686"/>
            <a:ext cx="21029831" cy="9405256"/>
          </a:xfrm>
        </p:spPr>
        <p:txBody>
          <a:bodyPr>
            <a:normAutofit/>
          </a:bodyPr>
          <a:lstStyle/>
          <a:p>
            <a:pPr marL="0" indent="0" algn="ctr">
              <a:buNone/>
            </a:pPr>
            <a:r>
              <a:rPr lang="en-GB" sz="8000" dirty="0"/>
              <a:t>Human experience matters most!!</a:t>
            </a:r>
            <a:br>
              <a:rPr lang="en-GB" sz="8000" dirty="0"/>
            </a:br>
            <a:br>
              <a:rPr lang="en-GB" sz="8000" dirty="0"/>
            </a:br>
            <a:r>
              <a:rPr lang="en-GB" sz="8000" dirty="0"/>
              <a:t>“</a:t>
            </a:r>
            <a:r>
              <a:rPr lang="en-GB" sz="8000" i="1" dirty="0"/>
              <a:t>You can argue with figures and statistics, but you can’t argue with personal experience</a:t>
            </a:r>
            <a:r>
              <a:rPr lang="en-GB" sz="8000" dirty="0"/>
              <a:t>”. </a:t>
            </a:r>
          </a:p>
          <a:p>
            <a:pPr marL="0" indent="0" algn="r">
              <a:buNone/>
            </a:pPr>
            <a:endParaRPr lang="en-GB" sz="7200" dirty="0"/>
          </a:p>
          <a:p>
            <a:pPr marL="0" indent="0" algn="r">
              <a:buNone/>
            </a:pPr>
            <a:r>
              <a:rPr lang="en-GB" sz="7200" dirty="0"/>
              <a:t>Stephen Elsmere</a:t>
            </a:r>
          </a:p>
          <a:p>
            <a:pPr marL="0" indent="0" algn="r">
              <a:buNone/>
            </a:pPr>
            <a:r>
              <a:rPr lang="en-GB" sz="4400" dirty="0"/>
              <a:t>Patient, Carer &amp; Experience of Care Partner with the NHS Leadership Academy</a:t>
            </a:r>
          </a:p>
          <a:p>
            <a:pPr marL="0" indent="0">
              <a:buNone/>
            </a:pPr>
            <a:r>
              <a:rPr lang="en-GB" sz="8000" dirty="0"/>
              <a:t> </a:t>
            </a:r>
          </a:p>
          <a:p>
            <a:endParaRPr lang="en-GB" dirty="0"/>
          </a:p>
        </p:txBody>
      </p:sp>
    </p:spTree>
    <p:extLst>
      <p:ext uri="{BB962C8B-B14F-4D97-AF65-F5344CB8AC3E}">
        <p14:creationId xmlns:p14="http://schemas.microsoft.com/office/powerpoint/2010/main" val="170292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Who is Care Opinion? </a:t>
            </a:r>
          </a:p>
        </p:txBody>
      </p:sp>
      <p:sp>
        <p:nvSpPr>
          <p:cNvPr id="7" name="Content Placeholder 6"/>
          <p:cNvSpPr>
            <a:spLocks noGrp="1"/>
          </p:cNvSpPr>
          <p:nvPr>
            <p:ph idx="1"/>
          </p:nvPr>
        </p:nvSpPr>
        <p:spPr>
          <a:xfrm>
            <a:off x="1676292" y="2873829"/>
            <a:ext cx="18545012" cy="9480097"/>
          </a:xfrm>
        </p:spPr>
        <p:txBody>
          <a:bodyPr>
            <a:normAutofit lnSpcReduction="10000"/>
          </a:bodyPr>
          <a:lstStyle/>
          <a:p>
            <a:r>
              <a:rPr lang="en-GB" dirty="0"/>
              <a:t>Care Opinion is a different way for the Trust to seek feedback from patients, visitors, relatives and carers. It was founded in 2005 and is a national independent feedback platform for health services. </a:t>
            </a:r>
          </a:p>
          <a:p>
            <a:r>
              <a:rPr lang="en-GB" dirty="0"/>
              <a:t>It is non-profit making and is about sharing experiences and opinions regarding health services within the UK.</a:t>
            </a:r>
          </a:p>
          <a:p>
            <a:r>
              <a:rPr lang="en-GB" dirty="0"/>
              <a:t>Care Opinion is a conversation online between the patients, carers and the professionals of the health service bodies. Everyone requires healthcare at various points in their lives and this is the ideal way to share stories and experiences.</a:t>
            </a:r>
          </a:p>
          <a:p>
            <a:r>
              <a:rPr lang="en-GB" dirty="0"/>
              <a:t>NHS Trip Advisor!!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1874" y="729856"/>
            <a:ext cx="5166901" cy="2347057"/>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0196" y="8475170"/>
            <a:ext cx="3615214" cy="3615214"/>
          </a:xfrm>
          <a:prstGeom prst="rect">
            <a:avLst/>
          </a:prstGeom>
        </p:spPr>
      </p:pic>
    </p:spTree>
    <p:extLst>
      <p:ext uri="{BB962C8B-B14F-4D97-AF65-F5344CB8AC3E}">
        <p14:creationId xmlns:p14="http://schemas.microsoft.com/office/powerpoint/2010/main" val="316906382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benefits </a:t>
            </a:r>
          </a:p>
        </p:txBody>
      </p:sp>
      <p:sp>
        <p:nvSpPr>
          <p:cNvPr id="7" name="Content Placeholder 6"/>
          <p:cNvSpPr>
            <a:spLocks noGrp="1"/>
          </p:cNvSpPr>
          <p:nvPr>
            <p:ph idx="1"/>
          </p:nvPr>
        </p:nvSpPr>
        <p:spPr>
          <a:xfrm>
            <a:off x="1676291" y="2642720"/>
            <a:ext cx="21029831" cy="8702676"/>
          </a:xfrm>
        </p:spPr>
        <p:txBody>
          <a:bodyPr>
            <a:noAutofit/>
          </a:bodyPr>
          <a:lstStyle/>
          <a:p>
            <a:r>
              <a:rPr lang="en-GB" sz="4400" dirty="0"/>
              <a:t>Share their story so that others can learn from their experience. </a:t>
            </a:r>
          </a:p>
          <a:p>
            <a:r>
              <a:rPr lang="en-GB" sz="4400" dirty="0"/>
              <a:t>Real time feedback and the ability to have an ongoing narrative with patients and their loved ones. It enables the clinician to know how the patients and loved ones felt  the care delivered from their team. </a:t>
            </a:r>
          </a:p>
          <a:p>
            <a:r>
              <a:rPr lang="en-GB" sz="4400" dirty="0"/>
              <a:t>Changing culture. As feedback builds the team celebrates. It generates a vibe of wanting to see more and do more. Instant Ambassadors </a:t>
            </a:r>
          </a:p>
          <a:p>
            <a:r>
              <a:rPr lang="en-GB" sz="4400" dirty="0"/>
              <a:t>Care Opinion also allows for clinicians to understand what didn’t go so well and how this can be solved in real time. </a:t>
            </a:r>
          </a:p>
          <a:p>
            <a:r>
              <a:rPr lang="en-GB" sz="4400" dirty="0"/>
              <a:t>Trends can be discovered and visible. </a:t>
            </a:r>
          </a:p>
          <a:p>
            <a:r>
              <a:rPr lang="en-GB" sz="4400" dirty="0"/>
              <a:t>Care Opinion can help providers meet regulatory requirements, such as those related to patient experience and feedback, early warning indicator, recruitment.</a:t>
            </a:r>
          </a:p>
          <a:p>
            <a:r>
              <a:rPr lang="en-GB" sz="4400" dirty="0"/>
              <a:t>Ability to track changes made in practice in an open and candid way.</a:t>
            </a:r>
          </a:p>
          <a:p>
            <a:r>
              <a:rPr lang="en-GB" sz="4400" dirty="0"/>
              <a:t>Don’t be afraid of negative comments</a:t>
            </a:r>
          </a:p>
          <a:p>
            <a:endParaRPr lang="en-GB" dirty="0"/>
          </a:p>
        </p:txBody>
      </p:sp>
    </p:spTree>
    <p:extLst>
      <p:ext uri="{BB962C8B-B14F-4D97-AF65-F5344CB8AC3E}">
        <p14:creationId xmlns:p14="http://schemas.microsoft.com/office/powerpoint/2010/main" val="401857002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582" y="609859"/>
            <a:ext cx="16459200" cy="2285999"/>
          </a:xfrm>
        </p:spPr>
        <p:txBody>
          <a:bodyPr/>
          <a:lstStyle/>
          <a:p>
            <a:r>
              <a:rPr lang="en-GB" dirty="0"/>
              <a:t>Our journey</a:t>
            </a:r>
          </a:p>
        </p:txBody>
      </p:sp>
      <p:sp>
        <p:nvSpPr>
          <p:cNvPr id="7" name="Content Placeholder 6"/>
          <p:cNvSpPr>
            <a:spLocks noGrp="1"/>
          </p:cNvSpPr>
          <p:nvPr>
            <p:ph sz="half" idx="2"/>
          </p:nvPr>
        </p:nvSpPr>
        <p:spPr>
          <a:xfrm>
            <a:off x="1199582" y="3474720"/>
            <a:ext cx="21137904" cy="8148851"/>
          </a:xfrm>
        </p:spPr>
        <p:txBody>
          <a:bodyPr/>
          <a:lstStyle/>
          <a:p>
            <a:r>
              <a:rPr lang="en-GB" dirty="0"/>
              <a:t>Our journey with Care Opinion started way back in 2012!</a:t>
            </a:r>
          </a:p>
          <a:p>
            <a:r>
              <a:rPr lang="en-GB" dirty="0"/>
              <a:t>We have received </a:t>
            </a:r>
          </a:p>
          <a:p>
            <a:pPr lvl="1"/>
            <a:r>
              <a:rPr lang="en-GB" dirty="0"/>
              <a:t>just over             stories</a:t>
            </a:r>
          </a:p>
          <a:p>
            <a:pPr lvl="1"/>
            <a:r>
              <a:rPr lang="en-GB" dirty="0"/>
              <a:t>                          people have read our stories</a:t>
            </a:r>
          </a:p>
          <a:p>
            <a:pPr lvl="1"/>
            <a:r>
              <a:rPr lang="en-GB" dirty="0"/>
              <a:t>            response rate (to last 100 stories)</a:t>
            </a:r>
          </a:p>
          <a:p>
            <a:pPr lvl="1"/>
            <a:endParaRPr lang="en-GB" b="1" dirty="0">
              <a:solidFill>
                <a:srgbClr val="FF0000"/>
              </a:solidFill>
            </a:endParaRPr>
          </a:p>
          <a:p>
            <a:pPr lvl="1"/>
            <a:r>
              <a:rPr lang="en-GB" dirty="0"/>
              <a:t>416 staff listening and responding to our stories </a:t>
            </a:r>
          </a:p>
          <a:p>
            <a:r>
              <a:rPr lang="en-GB" dirty="0"/>
              <a:t>We have the ability to take the stories offline </a:t>
            </a:r>
          </a:p>
          <a:p>
            <a:r>
              <a:rPr lang="en-GB" dirty="0"/>
              <a:t>We can tag stories with ‘change planned’ or ‘change made’</a:t>
            </a:r>
          </a:p>
          <a:p>
            <a:pPr lvl="1"/>
            <a:endParaRPr lang="en-GB" dirty="0"/>
          </a:p>
        </p:txBody>
      </p:sp>
      <p:sp>
        <p:nvSpPr>
          <p:cNvPr id="4" name="TextBox 3"/>
          <p:cNvSpPr txBox="1"/>
          <p:nvPr/>
        </p:nvSpPr>
        <p:spPr>
          <a:xfrm>
            <a:off x="-3403219" y="3213451"/>
            <a:ext cx="2239716" cy="1077218"/>
          </a:xfrm>
          <a:prstGeom prst="rect">
            <a:avLst/>
          </a:prstGeom>
          <a:noFill/>
        </p:spPr>
        <p:txBody>
          <a:bodyPr wrap="none" rtlCol="0">
            <a:spAutoFit/>
          </a:bodyPr>
          <a:lstStyle/>
          <a:p>
            <a:r>
              <a:rPr lang="en-GB" sz="6400" b="1" dirty="0">
                <a:solidFill>
                  <a:srgbClr val="FF0000"/>
                </a:solidFill>
                <a:latin typeface="Arial" panose="020B0604020202020204" pitchFamily="34" charset="0"/>
                <a:cs typeface="Arial" panose="020B0604020202020204" pitchFamily="34" charset="0"/>
              </a:rPr>
              <a:t>6,000</a:t>
            </a:r>
            <a:endParaRPr lang="en-GB" sz="64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4196983" y="4775732"/>
            <a:ext cx="4196983" cy="1077218"/>
          </a:xfrm>
          <a:prstGeom prst="rect">
            <a:avLst/>
          </a:prstGeom>
          <a:noFill/>
        </p:spPr>
        <p:txBody>
          <a:bodyPr wrap="none" rtlCol="0">
            <a:spAutoFit/>
          </a:bodyPr>
          <a:lstStyle/>
          <a:p>
            <a:r>
              <a:rPr lang="en-GB" sz="6400" b="1" dirty="0">
                <a:solidFill>
                  <a:srgbClr val="FF0000"/>
                </a:solidFill>
                <a:latin typeface="Arial" panose="020B0604020202020204" pitchFamily="34" charset="0"/>
                <a:cs typeface="Arial" panose="020B0604020202020204" pitchFamily="34" charset="0"/>
              </a:rPr>
              <a:t>2.1 million</a:t>
            </a:r>
            <a:endParaRPr lang="en-GB" sz="64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3545633" y="7165910"/>
            <a:ext cx="1879041" cy="1107996"/>
          </a:xfrm>
          <a:prstGeom prst="rect">
            <a:avLst/>
          </a:prstGeom>
          <a:noFill/>
        </p:spPr>
        <p:txBody>
          <a:bodyPr wrap="none" rtlCol="0">
            <a:spAutoFit/>
          </a:bodyPr>
          <a:lstStyle/>
          <a:p>
            <a:r>
              <a:rPr lang="en-GB" sz="6400" b="1" dirty="0">
                <a:solidFill>
                  <a:srgbClr val="FF0000"/>
                </a:solidFill>
                <a:latin typeface="Arial" panose="020B0604020202020204" pitchFamily="34" charset="0"/>
                <a:cs typeface="Arial" panose="020B0604020202020204" pitchFamily="34" charset="0"/>
              </a:rPr>
              <a:t>84%</a:t>
            </a:r>
            <a:endParaRPr lang="en-GB" sz="6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87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458 -0.00625 L 0.34423 0.14108 " pathEditMode="relative" rAng="0" ptsTypes="AA">
                                      <p:cBhvr>
                                        <p:cTn id="6" dur="2000" fill="hold"/>
                                        <p:tgtEl>
                                          <p:spTgt spid="4"/>
                                        </p:tgtEl>
                                        <p:attrNameLst>
                                          <p:attrName>ppt_x</p:attrName>
                                          <p:attrName>ppt_y</p:attrName>
                                        </p:attrNameLst>
                                      </p:cBhvr>
                                      <p:rCtr x="17937" y="736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91 -0.00486 L 0.28179 0.0816 " pathEditMode="relative" rAng="0" ptsTypes="AA">
                                      <p:cBhvr>
                                        <p:cTn id="10" dur="2000" fill="hold"/>
                                        <p:tgtEl>
                                          <p:spTgt spid="5"/>
                                        </p:tgtEl>
                                        <p:attrNameLst>
                                          <p:attrName>ppt_x</p:attrName>
                                          <p:attrName>ppt_y</p:attrName>
                                        </p:attrNameLst>
                                      </p:cBhvr>
                                      <p:rCtr x="14044" y="431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3138 -0.05856 L 0.24898 -0.02801 " pathEditMode="relative" rAng="0" ptsTypes="AA">
                                      <p:cBhvr>
                                        <p:cTn id="14" dur="2000" fill="hold"/>
                                        <p:tgtEl>
                                          <p:spTgt spid="6">
                                            <p:txEl>
                                              <p:pRg st="0" end="0"/>
                                            </p:txEl>
                                          </p:spTgt>
                                        </p:tgtEl>
                                        <p:attrNameLst>
                                          <p:attrName>ppt_x</p:attrName>
                                          <p:attrName>ppt_y</p:attrName>
                                        </p:attrNameLst>
                                      </p:cBhvr>
                                      <p:rCtr x="14018" y="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6815" y="1052423"/>
            <a:ext cx="19862936" cy="3053751"/>
          </a:xfrm>
        </p:spPr>
        <p:txBody>
          <a:bodyPr>
            <a:normAutofit/>
          </a:bodyPr>
          <a:lstStyle/>
          <a:p>
            <a:pPr marL="0" indent="0">
              <a:buNone/>
            </a:pPr>
            <a:r>
              <a:rPr lang="en-GB" sz="8000" dirty="0">
                <a:solidFill>
                  <a:srgbClr val="330072"/>
                </a:solidFill>
              </a:rPr>
              <a:t>Storytellers have been asked who they would like a response from </a:t>
            </a:r>
          </a:p>
          <a:p>
            <a:endParaRPr lang="en-GB" dirty="0"/>
          </a:p>
        </p:txBody>
      </p:sp>
      <p:pic>
        <p:nvPicPr>
          <p:cNvPr id="3" name="Picture 2" descr="https://www.patientopinion.org.uk/resources/blog-resources/1-images/b6eab03d4a974156b9d78e46efb785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230" y="3596352"/>
            <a:ext cx="13959002" cy="855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3565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488397" y="3536576"/>
            <a:ext cx="21579840" cy="8970523"/>
          </a:xfrm>
        </p:spPr>
        <p:txBody>
          <a:bodyPr>
            <a:normAutofit/>
          </a:bodyPr>
          <a:lstStyle/>
          <a:p>
            <a:r>
              <a:rPr lang="en-GB" altLang="en-US" dirty="0"/>
              <a:t>Patient experience team act as gatekeepers for all stories.</a:t>
            </a:r>
          </a:p>
          <a:p>
            <a:r>
              <a:rPr lang="en-GB" dirty="0"/>
              <a:t>Process in place to seek responses </a:t>
            </a:r>
          </a:p>
          <a:p>
            <a:pPr lvl="1"/>
            <a:r>
              <a:rPr lang="en-GB" dirty="0"/>
              <a:t>Story is sent to relevant service/Fab Champion seeking a response</a:t>
            </a:r>
          </a:p>
          <a:p>
            <a:pPr lvl="1"/>
            <a:r>
              <a:rPr lang="en-GB" dirty="0"/>
              <a:t>Expectation is 7 days to send a reply. </a:t>
            </a:r>
          </a:p>
          <a:p>
            <a:pPr lvl="1"/>
            <a:r>
              <a:rPr lang="en-GB" dirty="0"/>
              <a:t>Patient Experience team post the reply back under the name of the staff member responding.</a:t>
            </a:r>
          </a:p>
          <a:p>
            <a:r>
              <a:rPr lang="en-GB" dirty="0"/>
              <a:t>Following a reply, we have the ability to take a story ‘offline’.</a:t>
            </a:r>
          </a:p>
        </p:txBody>
      </p:sp>
      <p:sp>
        <p:nvSpPr>
          <p:cNvPr id="2" name="Rectangle 1"/>
          <p:cNvSpPr/>
          <p:nvPr/>
        </p:nvSpPr>
        <p:spPr>
          <a:xfrm>
            <a:off x="2015440" y="1448191"/>
            <a:ext cx="17343714" cy="1323439"/>
          </a:xfrm>
          <a:prstGeom prst="rect">
            <a:avLst/>
          </a:prstGeom>
        </p:spPr>
        <p:txBody>
          <a:bodyPr wrap="square">
            <a:spAutoFit/>
          </a:bodyPr>
          <a:lstStyle/>
          <a:p>
            <a:r>
              <a:rPr lang="en-GB" altLang="en-US" sz="8000" b="1" dirty="0">
                <a:solidFill>
                  <a:srgbClr val="330072"/>
                </a:solidFill>
                <a:latin typeface="Arial" panose="020B0604020202020204" pitchFamily="34" charset="0"/>
                <a:cs typeface="Arial" panose="020B0604020202020204" pitchFamily="34" charset="0"/>
              </a:rPr>
              <a:t>How we manage our stories</a:t>
            </a:r>
          </a:p>
        </p:txBody>
      </p:sp>
    </p:spTree>
    <p:extLst>
      <p:ext uri="{BB962C8B-B14F-4D97-AF65-F5344CB8AC3E}">
        <p14:creationId xmlns:p14="http://schemas.microsoft.com/office/powerpoint/2010/main" val="396095493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631474" y="3526970"/>
            <a:ext cx="15544800" cy="5512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t>NEED CLARIFICATION</a:t>
            </a:r>
          </a:p>
          <a:p>
            <a:r>
              <a:rPr lang="en-GB" sz="4000" dirty="0"/>
              <a:t>About: County Hospital Louth</a:t>
            </a:r>
          </a:p>
          <a:p>
            <a:endParaRPr lang="en-GB" sz="4000" dirty="0"/>
          </a:p>
          <a:p>
            <a:r>
              <a:rPr lang="en-GB" sz="4000" dirty="0"/>
              <a:t>Today I attended for a eye test which concluded with a request to make an appointment with the phlebotomy dept. for a blood test for the following day, as requested by the optician. After 5 phone calls I eventually got through to the appointment dept. and was told that dept. does not make appointments. I am a loss</a:t>
            </a:r>
          </a:p>
          <a:p>
            <a:pPr algn="ctr"/>
            <a:endParaRPr lang="en-GB" dirty="0"/>
          </a:p>
        </p:txBody>
      </p:sp>
      <p:sp>
        <p:nvSpPr>
          <p:cNvPr id="18" name="Rounded Rectangle 17"/>
          <p:cNvSpPr/>
          <p:nvPr/>
        </p:nvSpPr>
        <p:spPr>
          <a:xfrm>
            <a:off x="496389" y="2201931"/>
            <a:ext cx="22990628" cy="877087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t>Thank you for taking the time to provide feedback following your experience at Louth hospital and enabling us to make a change to help rectify this situation.</a:t>
            </a:r>
          </a:p>
          <a:p>
            <a:endParaRPr lang="en-GB" sz="4000" dirty="0"/>
          </a:p>
          <a:p>
            <a:r>
              <a:rPr lang="en-GB" sz="4000" dirty="0"/>
              <a:t>Usually if we know a Doctor has requested blood tests my staff are aware after 4pm that these cannot be undertaken so they usually advise the patient to contact the hospital the next day and ask for the path lab. It appears this message may not have been given to the patient and we sincerely apologise for this.</a:t>
            </a:r>
          </a:p>
          <a:p>
            <a:endParaRPr lang="en-GB" sz="4000" dirty="0"/>
          </a:p>
          <a:p>
            <a:r>
              <a:rPr lang="en-GB" sz="4000" dirty="0"/>
              <a:t>As a result of this feedback we will be introducing some cards which will be given to patients after 4pm advising them of the number to contact to arrange for their bloods to be taken. Doctors will be made aware they need to give these to patients after 4pm or If they cannot attend for their test on the day. Hopefully this will make it clearer for patients of who to contact.</a:t>
            </a:r>
          </a:p>
          <a:p>
            <a:pPr algn="ctr"/>
            <a:endParaRPr lang="en-GB" dirty="0"/>
          </a:p>
        </p:txBody>
      </p:sp>
      <p:sp>
        <p:nvSpPr>
          <p:cNvPr id="2" name="TextBox 1"/>
          <p:cNvSpPr txBox="1"/>
          <p:nvPr/>
        </p:nvSpPr>
        <p:spPr>
          <a:xfrm>
            <a:off x="1173192" y="621102"/>
            <a:ext cx="15357089" cy="1323439"/>
          </a:xfrm>
          <a:prstGeom prst="rect">
            <a:avLst/>
          </a:prstGeom>
          <a:noFill/>
        </p:spPr>
        <p:txBody>
          <a:bodyPr wrap="none" rtlCol="0">
            <a:spAutoFit/>
          </a:bodyPr>
          <a:lstStyle/>
          <a:p>
            <a:r>
              <a:rPr lang="en-GB" sz="8000" dirty="0">
                <a:solidFill>
                  <a:srgbClr val="330072"/>
                </a:solidFill>
                <a:latin typeface="Arial" panose="020B0604020202020204" pitchFamily="34" charset="0"/>
                <a:cs typeface="Arial" panose="020B0604020202020204" pitchFamily="34" charset="0"/>
              </a:rPr>
              <a:t>Change can happen from stories </a:t>
            </a:r>
          </a:p>
        </p:txBody>
      </p:sp>
    </p:spTree>
    <p:extLst>
      <p:ext uri="{BB962C8B-B14F-4D97-AF65-F5344CB8AC3E}">
        <p14:creationId xmlns:p14="http://schemas.microsoft.com/office/powerpoint/2010/main" val="309756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7" ma:contentTypeDescription="Create a new document." ma:contentTypeScope="" ma:versionID="312067d04c8302bc7fa4b41c4ea75b0f">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cef40fa8ffc7cfe877bb44193c358bfc"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D5293B-182F-4303-937B-9F0AFF384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986ABD-DF5E-4197-841A-2A614D25B1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776</Words>
  <Application>Microsoft Office PowerPoint</Application>
  <PresentationFormat>Custom</PresentationFormat>
  <Paragraphs>72</Paragraphs>
  <Slides>17</Slides>
  <Notes>6</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Working together with </vt:lpstr>
      <vt:lpstr>Aim of the webinar</vt:lpstr>
      <vt:lpstr>PowerPoint Presentation</vt:lpstr>
      <vt:lpstr>Who is Care Opinion? </vt:lpstr>
      <vt:lpstr>The benefits </vt:lpstr>
      <vt:lpstr>Our journey</vt:lpstr>
      <vt:lpstr>PowerPoint Presentation</vt:lpstr>
      <vt:lpstr>PowerPoint Presentation</vt:lpstr>
      <vt:lpstr>PowerPoint Presentation</vt:lpstr>
      <vt:lpstr>PowerPoint Presentation</vt:lpstr>
      <vt:lpstr>PowerPoint Presentation</vt:lpstr>
      <vt:lpstr>Our journey on the Surgical Unit, Grantham Hospital using </vt:lpstr>
      <vt:lpstr>PowerPoint Presentation</vt:lpstr>
      <vt:lpstr>Our journey during 2023</vt:lpstr>
      <vt:lpstr>What was good?</vt:lpstr>
      <vt:lpstr>How did you feel?</vt:lpstr>
      <vt:lpstr>PowerPoint Presentation</vt:lpstr>
    </vt:vector>
  </TitlesOfParts>
  <Company>United Lincolnshire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Stephen (ULHT)</dc:creator>
  <cp:lastModifiedBy>Tracy Molloy</cp:lastModifiedBy>
  <cp:revision>50</cp:revision>
  <dcterms:created xsi:type="dcterms:W3CDTF">2021-02-23T08:41:12Z</dcterms:created>
  <dcterms:modified xsi:type="dcterms:W3CDTF">2023-11-24T10:10:03Z</dcterms:modified>
</cp:coreProperties>
</file>