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sldIdLst>
    <p:sldId id="261" r:id="rId4"/>
    <p:sldId id="284" r:id="rId5"/>
    <p:sldId id="317" r:id="rId6"/>
    <p:sldId id="305" r:id="rId7"/>
    <p:sldId id="281" r:id="rId8"/>
    <p:sldId id="314" r:id="rId9"/>
    <p:sldId id="270" r:id="rId10"/>
    <p:sldId id="315" r:id="rId11"/>
    <p:sldId id="277" r:id="rId12"/>
    <p:sldId id="310" r:id="rId13"/>
    <p:sldId id="259" r:id="rId14"/>
    <p:sldId id="316" r:id="rId15"/>
    <p:sldId id="318" r:id="rId16"/>
    <p:sldId id="31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19CE1-3C20-0A40-98BA-C877A8C41B05}" v="1" dt="2022-11-18T15:51:34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0" autoAdjust="0"/>
    <p:restoredTop sz="85633" autoAdjust="0"/>
  </p:normalViewPr>
  <p:slideViewPr>
    <p:cSldViewPr>
      <p:cViewPr varScale="1">
        <p:scale>
          <a:sx n="76" d="100"/>
          <a:sy n="76" d="100"/>
        </p:scale>
        <p:origin x="22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2753-0751-4680-B4F9-067900C3B3F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CB6A4-262B-46E2-864D-AB77856E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7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CB730-68D9-414B-A422-025011A172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4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8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8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2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8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42950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7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42950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2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7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2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0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5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2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B6A4-262B-46E2-864D-AB77856EDB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1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533" y="81201"/>
            <a:ext cx="1794985" cy="141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400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9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AEF2-606B-44F9-ADC5-D04DD4FB4051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98D0-64C4-449A-AB6F-507C09C7CC7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9797"/>
            <a:ext cx="22320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6532"/>
            <a:ext cx="26400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37IMUoqulw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10920" y="4437112"/>
            <a:ext cx="7772400" cy="864815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#COconf22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3669815"/>
            <a:ext cx="4752528" cy="119970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Aisling Howell</a:t>
            </a:r>
          </a:p>
          <a:p>
            <a:r>
              <a:rPr lang="en-GB" sz="2400" dirty="0"/>
              <a:t>Assistant Radiology Service Manager</a:t>
            </a:r>
          </a:p>
          <a:p>
            <a:r>
              <a:rPr lang="en-GB" sz="2400" dirty="0"/>
              <a:t>Western Health &amp; Social Care Trust</a:t>
            </a:r>
          </a:p>
          <a:p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085837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 Use of Care Opinion in the Radiology Service, WHSCT</a:t>
            </a:r>
          </a:p>
        </p:txBody>
      </p:sp>
    </p:spTree>
    <p:extLst>
      <p:ext uri="{BB962C8B-B14F-4D97-AF65-F5344CB8AC3E}">
        <p14:creationId xmlns:p14="http://schemas.microsoft.com/office/powerpoint/2010/main" val="169035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5649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endParaRPr lang="en-GB" dirty="0"/>
          </a:p>
          <a:p>
            <a:pPr lvl="5"/>
            <a:endParaRPr lang="en-GB" dirty="0"/>
          </a:p>
          <a:p>
            <a:pPr lvl="5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88486" y="1104675"/>
            <a:ext cx="436383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patients…. Communication via</a:t>
            </a:r>
          </a:p>
          <a:p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appointment letters</a:t>
            </a:r>
          </a:p>
          <a:p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Leaflets</a:t>
            </a: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929746"/>
            <a:ext cx="865003" cy="8310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4325261"/>
            <a:ext cx="496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Radiology QR Codes now available for each 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761" y="908720"/>
            <a:ext cx="2763725" cy="53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888" y="206084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endParaRPr lang="en-GB" dirty="0"/>
          </a:p>
          <a:p>
            <a:pPr lvl="5"/>
            <a:endParaRPr lang="en-GB" dirty="0"/>
          </a:p>
          <a:p>
            <a:pPr lvl="5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31888" y="1396415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1180971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Campaign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341624"/>
            <a:ext cx="5299112" cy="29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8760"/>
            <a:ext cx="669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400" b="1" dirty="0">
                <a:solidFill>
                  <a:srgbClr val="002060"/>
                </a:solidFill>
              </a:rPr>
              <a:t>WHSCT Radiology Using Care Opinion</a:t>
            </a:r>
          </a:p>
        </p:txBody>
      </p:sp>
      <p:pic>
        <p:nvPicPr>
          <p:cNvPr id="11" name="y37IMUoqul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730425"/>
            <a:ext cx="6348058" cy="35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8760"/>
            <a:ext cx="6696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400" b="1" dirty="0">
                <a:solidFill>
                  <a:srgbClr val="002060"/>
                </a:solidFill>
              </a:rPr>
              <a:t>WHSCT Radiology Using Care Opinion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Continue to promote use of the platform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Train more responders – timely interaction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Make changes based on feedback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Take positive and negative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areOpinion_croppe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896651" cy="134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52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5273497" cy="2103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3778" y="3244334"/>
            <a:ext cx="199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2060"/>
                </a:solidFill>
              </a:rPr>
              <a:t>CONTACT DETAILS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3789040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002060"/>
                </a:solidFill>
              </a:rPr>
              <a:t>Email: aisling.howell@westerntrust.hscni.net</a:t>
            </a:r>
          </a:p>
          <a:p>
            <a:endParaRPr lang="en-IE" b="1" dirty="0">
              <a:solidFill>
                <a:srgbClr val="002060"/>
              </a:solidFill>
            </a:endParaRPr>
          </a:p>
          <a:p>
            <a:r>
              <a:rPr lang="en-IE" b="1" dirty="0">
                <a:solidFill>
                  <a:srgbClr val="002060"/>
                </a:solidFill>
              </a:rPr>
              <a:t>Twitter:@</a:t>
            </a:r>
            <a:r>
              <a:rPr lang="en-IE" b="1" dirty="0" err="1">
                <a:solidFill>
                  <a:srgbClr val="002060"/>
                </a:solidFill>
              </a:rPr>
              <a:t>ashmchow</a:t>
            </a:r>
            <a:endParaRPr lang="en-I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96752"/>
            <a:ext cx="65527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About us....</a:t>
            </a:r>
          </a:p>
          <a:p>
            <a:endParaRPr lang="en-GB" sz="3200" dirty="0"/>
          </a:p>
          <a:p>
            <a:r>
              <a:rPr lang="en-GB" sz="3200" dirty="0"/>
              <a:t>Diagnostic Radiology Service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Providing over 300,000 imaging </a:t>
            </a:r>
          </a:p>
          <a:p>
            <a:r>
              <a:rPr lang="en-GB" dirty="0"/>
              <a:t>investigations per annum</a:t>
            </a:r>
          </a:p>
          <a:p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Imaging underpins virtually every </a:t>
            </a:r>
          </a:p>
          <a:p>
            <a:r>
              <a:rPr lang="en-GB" dirty="0">
                <a:solidFill>
                  <a:srgbClr val="002060"/>
                </a:solidFill>
              </a:rPr>
              <a:t>patient pathway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195151" cy="23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31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96752"/>
            <a:ext cx="65527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84" y="2371080"/>
            <a:ext cx="414702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386816" y="1604412"/>
            <a:ext cx="2160240" cy="1008112"/>
          </a:xfrm>
          <a:prstGeom prst="wedgeRoundRectCallout">
            <a:avLst>
              <a:gd name="adj1" fmla="val -41292"/>
              <a:gd name="adj2" fmla="val 100293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already get feedback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05140" y="1719972"/>
            <a:ext cx="2160240" cy="1420996"/>
          </a:xfrm>
          <a:prstGeom prst="wedgeEllipseCallout">
            <a:avLst>
              <a:gd name="adj1" fmla="val 58180"/>
              <a:gd name="adj2" fmla="val 42061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We’d know if something wasn’t 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494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so many patients….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8936" y="4791968"/>
            <a:ext cx="2160240" cy="873016"/>
          </a:xfrm>
          <a:prstGeom prst="wedgeRoundRectCallout">
            <a:avLst>
              <a:gd name="adj1" fmla="val 49714"/>
              <a:gd name="adj2" fmla="val -101584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don’t get many complaints</a:t>
            </a:r>
          </a:p>
        </p:txBody>
      </p:sp>
    </p:spTree>
    <p:extLst>
      <p:ext uri="{BB962C8B-B14F-4D97-AF65-F5344CB8AC3E}">
        <p14:creationId xmlns:p14="http://schemas.microsoft.com/office/powerpoint/2010/main" val="277501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780108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Quality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473200"/>
          </a:xfrm>
        </p:spPr>
        <p:txBody>
          <a:bodyPr>
            <a:noAutofit/>
          </a:bodyPr>
          <a:lstStyle/>
          <a:p>
            <a:r>
              <a:rPr lang="en-GB" sz="4000" b="1" dirty="0"/>
              <a:t>Its everyone's business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3284983"/>
            <a:ext cx="76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i="1" dirty="0"/>
              <a:t>vision that we should provide a patient and client focused health care service with well trained and highly motivated staff.</a:t>
            </a:r>
          </a:p>
          <a:p>
            <a:pPr algn="ctr">
              <a:defRPr/>
            </a:pPr>
            <a:endParaRPr lang="en-GB" sz="2000" i="1" dirty="0"/>
          </a:p>
          <a:p>
            <a:pPr algn="ctr">
              <a:defRPr/>
            </a:pPr>
            <a:r>
              <a:rPr lang="en-GB" sz="2000" i="1" dirty="0"/>
              <a:t>Accreditation will allow us here in radiology to manage the quality of our services and make continuous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7965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780108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Quality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60" y="2168252"/>
            <a:ext cx="6875040" cy="1473200"/>
          </a:xfrm>
        </p:spPr>
        <p:txBody>
          <a:bodyPr>
            <a:noAutofit/>
          </a:bodyPr>
          <a:lstStyle/>
          <a:p>
            <a:endParaRPr lang="en-GB" dirty="0"/>
          </a:p>
          <a:p>
            <a:r>
              <a:rPr lang="en-US" sz="3200" b="1" i="1" dirty="0"/>
              <a:t>“Quality is meeting and exceeding the customer’s needs and expectations and then </a:t>
            </a:r>
            <a:r>
              <a:rPr lang="en-US" sz="3200" b="1" i="1" dirty="0">
                <a:solidFill>
                  <a:srgbClr val="FF0000"/>
                </a:solidFill>
              </a:rPr>
              <a:t>continuing</a:t>
            </a:r>
            <a:r>
              <a:rPr lang="en-US" sz="3200" b="1" i="1" dirty="0"/>
              <a:t> to improve.” </a:t>
            </a:r>
          </a:p>
          <a:p>
            <a:pPr algn="r"/>
            <a:r>
              <a:rPr lang="en-US" sz="2400" b="1" dirty="0"/>
              <a:t>W. Edwards Deming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6758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780108"/>
          </a:xfrm>
        </p:spPr>
        <p:txBody>
          <a:bodyPr/>
          <a:lstStyle/>
          <a:p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03040"/>
            <a:ext cx="6400800" cy="1473200"/>
          </a:xfrm>
        </p:spPr>
        <p:txBody>
          <a:bodyPr>
            <a:noAutofit/>
          </a:bodyPr>
          <a:lstStyle/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     </a:t>
            </a:r>
          </a:p>
          <a:p>
            <a:endParaRPr lang="en-GB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56792"/>
            <a:ext cx="2543150" cy="386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2687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Introducing something new…</a:t>
            </a:r>
          </a:p>
          <a:p>
            <a:endParaRPr lang="en-GB" sz="2400" dirty="0"/>
          </a:p>
          <a:p>
            <a:r>
              <a:rPr lang="en-GB" sz="2400" dirty="0"/>
              <a:t>So many reasons why not!</a:t>
            </a:r>
          </a:p>
        </p:txBody>
      </p:sp>
    </p:spTree>
    <p:extLst>
      <p:ext uri="{BB962C8B-B14F-4D97-AF65-F5344CB8AC3E}">
        <p14:creationId xmlns:p14="http://schemas.microsoft.com/office/powerpoint/2010/main" val="193462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Patient Feedback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72816"/>
            <a:ext cx="3134312" cy="1249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1776264"/>
            <a:ext cx="4572000" cy="400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Opinion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been chosen by the Public Health Agency (PHA) in Northern Ireland as the </a:t>
            </a: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User Feedback (OUF) 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for Health and Social Care services across the region.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is to ensure patients, carers and service users can </a:t>
            </a:r>
            <a:r>
              <a:rPr lang="en-GB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their experiences of health and care in ways which are safe, simple, and lead to learning and change.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3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780108"/>
          </a:xfrm>
        </p:spPr>
        <p:txBody>
          <a:bodyPr/>
          <a:lstStyle/>
          <a:p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6400800" cy="11521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      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Starting out….</a:t>
            </a:r>
          </a:p>
          <a:p>
            <a:pPr algn="l"/>
            <a:r>
              <a:rPr lang="en-GB" sz="2800" b="1" dirty="0">
                <a:solidFill>
                  <a:srgbClr val="002060"/>
                </a:solidFill>
              </a:rPr>
              <a:t>Pilot on one site</a:t>
            </a:r>
          </a:p>
          <a:p>
            <a:pPr algn="l"/>
            <a:r>
              <a:rPr lang="en-GB" sz="2800" b="1" dirty="0">
                <a:solidFill>
                  <a:srgbClr val="002060"/>
                </a:solidFill>
              </a:rPr>
              <a:t>Engaged with Trust Lead</a:t>
            </a:r>
          </a:p>
          <a:p>
            <a:pPr algn="l"/>
            <a:r>
              <a:rPr lang="en-GB" sz="2800" b="1" dirty="0">
                <a:solidFill>
                  <a:srgbClr val="002060"/>
                </a:solidFill>
              </a:rPr>
              <a:t>Responder Training from Care Opinion</a:t>
            </a:r>
          </a:p>
        </p:txBody>
      </p:sp>
    </p:spTree>
    <p:extLst>
      <p:ext uri="{BB962C8B-B14F-4D97-AF65-F5344CB8AC3E}">
        <p14:creationId xmlns:p14="http://schemas.microsoft.com/office/powerpoint/2010/main" val="217783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76" y="990126"/>
            <a:ext cx="698477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everyone is informed….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845" y="1830310"/>
            <a:ext cx="4680520" cy="2822826"/>
          </a:xfrm>
        </p:spPr>
        <p:txBody>
          <a:bodyPr>
            <a:normAutofit fontScale="92500"/>
          </a:bodyPr>
          <a:lstStyle/>
          <a:p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staff</a:t>
            </a:r>
          </a:p>
          <a:p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via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Briefs/Memos 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Training and Learning 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feedback with staff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5802">
            <a:off x="559962" y="1680807"/>
            <a:ext cx="1856311" cy="23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793" y="1896990"/>
            <a:ext cx="1944216" cy="1538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47" y="2930489"/>
            <a:ext cx="1785940" cy="216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033" y="2847875"/>
            <a:ext cx="1984309" cy="1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5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A9944E-2E9D-481A-951F-52B27127E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F3169-49FB-4D35-80C7-2EB259533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1469</TotalTime>
  <Words>343</Words>
  <Application>Microsoft Macintosh PowerPoint</Application>
  <PresentationFormat>On-screen Show (4:3)</PresentationFormat>
  <Paragraphs>91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Symbol</vt:lpstr>
      <vt:lpstr>Waveform</vt:lpstr>
      <vt:lpstr>#COconf22</vt:lpstr>
      <vt:lpstr>PowerPoint Presentation</vt:lpstr>
      <vt:lpstr>PowerPoint Presentation</vt:lpstr>
      <vt:lpstr>Quality </vt:lpstr>
      <vt:lpstr>Quality </vt:lpstr>
      <vt:lpstr> </vt:lpstr>
      <vt:lpstr>Patient Feedback</vt:lpstr>
      <vt:lpstr> </vt:lpstr>
      <vt:lpstr>Ensure everyone is informed….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Health &amp; Social Care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Howell Aisling</dc:creator>
  <cp:lastModifiedBy>Fraser Gilmore</cp:lastModifiedBy>
  <cp:revision>97</cp:revision>
  <cp:lastPrinted>2021-12-13T16:06:32Z</cp:lastPrinted>
  <dcterms:created xsi:type="dcterms:W3CDTF">2018-05-16T13:36:51Z</dcterms:created>
  <dcterms:modified xsi:type="dcterms:W3CDTF">2022-11-18T15:51:39Z</dcterms:modified>
</cp:coreProperties>
</file>