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8" r:id="rId5"/>
    <p:sldId id="270" r:id="rId6"/>
    <p:sldId id="269" r:id="rId7"/>
    <p:sldId id="271" r:id="rId8"/>
    <p:sldId id="272" r:id="rId9"/>
    <p:sldId id="274" r:id="rId10"/>
    <p:sldId id="277" r:id="rId11"/>
    <p:sldId id="278" r:id="rId12"/>
    <p:sldId id="279" r:id="rId13"/>
    <p:sldId id="285" r:id="rId14"/>
    <p:sldId id="275" r:id="rId15"/>
    <p:sldId id="286" r:id="rId16"/>
    <p:sldId id="291" r:id="rId17"/>
    <p:sldId id="280" r:id="rId18"/>
    <p:sldId id="281" r:id="rId19"/>
    <p:sldId id="287" r:id="rId20"/>
    <p:sldId id="288" r:id="rId21"/>
    <p:sldId id="289" r:id="rId22"/>
    <p:sldId id="292" r:id="rId23"/>
    <p:sldId id="290" r:id="rId24"/>
    <p:sldId id="282" r:id="rId25"/>
    <p:sldId id="283" r:id="rId26"/>
    <p:sldId id="2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DA1A4-F396-4032-B720-0BA84473C62E}"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GB"/>
        </a:p>
      </dgm:t>
    </dgm:pt>
    <dgm:pt modelId="{2EF178E2-51BA-4BEA-86A3-B7AF69485822}">
      <dgm:prSet phldrT="[Text]"/>
      <dgm:spPr/>
      <dgm:t>
        <a:bodyPr/>
        <a:lstStyle/>
        <a:p>
          <a:r>
            <a:rPr lang="en-GB" dirty="0" smtClean="0"/>
            <a:t>Phoned relative &amp; patient</a:t>
          </a:r>
          <a:endParaRPr lang="en-GB" dirty="0"/>
        </a:p>
      </dgm:t>
    </dgm:pt>
    <dgm:pt modelId="{04762E4D-C0EF-4D6F-B58D-9EC4CF6034B4}" type="parTrans" cxnId="{692F98B5-DCF1-45DE-A51C-A090D319D976}">
      <dgm:prSet/>
      <dgm:spPr/>
      <dgm:t>
        <a:bodyPr/>
        <a:lstStyle/>
        <a:p>
          <a:endParaRPr lang="en-GB"/>
        </a:p>
      </dgm:t>
    </dgm:pt>
    <dgm:pt modelId="{F66F176A-BEA7-4B41-B8A8-6181CBDF9A40}" type="sibTrans" cxnId="{692F98B5-DCF1-45DE-A51C-A090D319D976}">
      <dgm:prSet/>
      <dgm:spPr/>
      <dgm:t>
        <a:bodyPr/>
        <a:lstStyle/>
        <a:p>
          <a:endParaRPr lang="en-GB"/>
        </a:p>
      </dgm:t>
    </dgm:pt>
    <dgm:pt modelId="{24E14050-BE9D-44A4-9AFD-9B0250B0B206}">
      <dgm:prSet phldrT="[Text]"/>
      <dgm:spPr/>
      <dgm:t>
        <a:bodyPr/>
        <a:lstStyle/>
        <a:p>
          <a:r>
            <a:rPr lang="en-GB" dirty="0" smtClean="0"/>
            <a:t>Invited to clinic</a:t>
          </a:r>
          <a:endParaRPr lang="en-GB" dirty="0"/>
        </a:p>
      </dgm:t>
    </dgm:pt>
    <dgm:pt modelId="{7A70DFD4-C7B0-4787-8A9C-50A518387422}" type="parTrans" cxnId="{B9B6B5B8-0078-4E5A-B6F2-AE3A7A3F1A7D}">
      <dgm:prSet/>
      <dgm:spPr/>
      <dgm:t>
        <a:bodyPr/>
        <a:lstStyle/>
        <a:p>
          <a:endParaRPr lang="en-GB"/>
        </a:p>
      </dgm:t>
    </dgm:pt>
    <dgm:pt modelId="{67B03B72-A5B9-46A0-B87E-5C487526292E}" type="sibTrans" cxnId="{B9B6B5B8-0078-4E5A-B6F2-AE3A7A3F1A7D}">
      <dgm:prSet/>
      <dgm:spPr/>
      <dgm:t>
        <a:bodyPr/>
        <a:lstStyle/>
        <a:p>
          <a:endParaRPr lang="en-GB"/>
        </a:p>
      </dgm:t>
    </dgm:pt>
    <dgm:pt modelId="{68F36DF9-CE93-4253-8AC0-1F4CCD79D2F6}">
      <dgm:prSet phldrT="[Text]"/>
      <dgm:spPr/>
      <dgm:t>
        <a:bodyPr/>
        <a:lstStyle/>
        <a:p>
          <a:r>
            <a:rPr lang="en-GB" dirty="0" smtClean="0"/>
            <a:t>Started medication</a:t>
          </a:r>
          <a:endParaRPr lang="en-GB" dirty="0"/>
        </a:p>
      </dgm:t>
    </dgm:pt>
    <dgm:pt modelId="{044CCA4C-5BEE-4F1E-9808-B32420AB8DEB}" type="parTrans" cxnId="{B5FC2F98-AE7A-4B88-8326-91CF348FBB09}">
      <dgm:prSet/>
      <dgm:spPr/>
      <dgm:t>
        <a:bodyPr/>
        <a:lstStyle/>
        <a:p>
          <a:endParaRPr lang="en-GB"/>
        </a:p>
      </dgm:t>
    </dgm:pt>
    <dgm:pt modelId="{46404665-A7FA-4BBF-8A29-6D6E2F2F17CD}" type="sibTrans" cxnId="{B5FC2F98-AE7A-4B88-8326-91CF348FBB09}">
      <dgm:prSet/>
      <dgm:spPr/>
      <dgm:t>
        <a:bodyPr/>
        <a:lstStyle/>
        <a:p>
          <a:endParaRPr lang="en-GB"/>
        </a:p>
      </dgm:t>
    </dgm:pt>
    <dgm:pt modelId="{790D71E0-6940-497F-81B6-53D2C76DB530}">
      <dgm:prSet phldrT="[Text]"/>
      <dgm:spPr/>
      <dgm:t>
        <a:bodyPr/>
        <a:lstStyle/>
        <a:p>
          <a:r>
            <a:rPr lang="en-GB" dirty="0" smtClean="0"/>
            <a:t>Counselled patient</a:t>
          </a:r>
          <a:endParaRPr lang="en-GB" dirty="0"/>
        </a:p>
      </dgm:t>
    </dgm:pt>
    <dgm:pt modelId="{4AEC456B-2A22-43AE-9E78-AD2D72C48F2D}" type="parTrans" cxnId="{4704964F-9BEB-4135-9F90-623C3B832837}">
      <dgm:prSet/>
      <dgm:spPr/>
      <dgm:t>
        <a:bodyPr/>
        <a:lstStyle/>
        <a:p>
          <a:endParaRPr lang="en-GB"/>
        </a:p>
      </dgm:t>
    </dgm:pt>
    <dgm:pt modelId="{3A0EE76C-9B9F-46AE-BC66-1AE3C9683274}" type="sibTrans" cxnId="{4704964F-9BEB-4135-9F90-623C3B832837}">
      <dgm:prSet/>
      <dgm:spPr/>
      <dgm:t>
        <a:bodyPr/>
        <a:lstStyle/>
        <a:p>
          <a:endParaRPr lang="en-GB"/>
        </a:p>
      </dgm:t>
    </dgm:pt>
    <dgm:pt modelId="{AEA61BFF-3162-4E87-B6AA-8578216C2291}">
      <dgm:prSet/>
      <dgm:spPr/>
      <dgm:t>
        <a:bodyPr/>
        <a:lstStyle/>
        <a:p>
          <a:r>
            <a:rPr lang="en-GB" dirty="0" smtClean="0"/>
            <a:t>Drafting new patient centred guidelines</a:t>
          </a:r>
          <a:endParaRPr lang="en-GB" dirty="0"/>
        </a:p>
      </dgm:t>
    </dgm:pt>
    <dgm:pt modelId="{51424EE4-0384-4FA1-AD9C-8B8F79551A50}" type="parTrans" cxnId="{13527660-7BDE-470D-B52B-0292CAE4876C}">
      <dgm:prSet/>
      <dgm:spPr/>
      <dgm:t>
        <a:bodyPr/>
        <a:lstStyle/>
        <a:p>
          <a:endParaRPr lang="en-GB"/>
        </a:p>
      </dgm:t>
    </dgm:pt>
    <dgm:pt modelId="{984A3DB1-7795-4623-A724-544CC2F65447}" type="sibTrans" cxnId="{13527660-7BDE-470D-B52B-0292CAE4876C}">
      <dgm:prSet/>
      <dgm:spPr/>
      <dgm:t>
        <a:bodyPr/>
        <a:lstStyle/>
        <a:p>
          <a:endParaRPr lang="en-GB"/>
        </a:p>
      </dgm:t>
    </dgm:pt>
    <dgm:pt modelId="{A34A0B46-5DDB-4E42-96A2-7257FDD00555}">
      <dgm:prSet/>
      <dgm:spPr/>
      <dgm:t>
        <a:bodyPr/>
        <a:lstStyle/>
        <a:p>
          <a:r>
            <a:rPr lang="en-GB" dirty="0" smtClean="0"/>
            <a:t>Lessons learned</a:t>
          </a:r>
          <a:endParaRPr lang="en-GB" dirty="0"/>
        </a:p>
      </dgm:t>
    </dgm:pt>
    <dgm:pt modelId="{BCF0EC6F-2D6B-4B32-B065-82ADCC53C10B}" type="parTrans" cxnId="{6CFAABCB-1534-40C3-AD05-F9C9A2ADE88F}">
      <dgm:prSet/>
      <dgm:spPr/>
      <dgm:t>
        <a:bodyPr/>
        <a:lstStyle/>
        <a:p>
          <a:endParaRPr lang="en-GB"/>
        </a:p>
      </dgm:t>
    </dgm:pt>
    <dgm:pt modelId="{C2D27D23-AD08-4D16-8C00-37B1334719AA}" type="sibTrans" cxnId="{6CFAABCB-1534-40C3-AD05-F9C9A2ADE88F}">
      <dgm:prSet/>
      <dgm:spPr/>
      <dgm:t>
        <a:bodyPr/>
        <a:lstStyle/>
        <a:p>
          <a:endParaRPr lang="en-GB"/>
        </a:p>
      </dgm:t>
    </dgm:pt>
    <dgm:pt modelId="{F714F0C5-0FAE-4F4F-A1E7-6440F534CF17}" type="pres">
      <dgm:prSet presAssocID="{3F1DA1A4-F396-4032-B720-0BA84473C62E}" presName="diagram" presStyleCnt="0">
        <dgm:presLayoutVars>
          <dgm:dir/>
          <dgm:resizeHandles val="exact"/>
        </dgm:presLayoutVars>
      </dgm:prSet>
      <dgm:spPr/>
    </dgm:pt>
    <dgm:pt modelId="{451CD722-E5C5-4568-AFC7-A4687E642F6A}" type="pres">
      <dgm:prSet presAssocID="{2EF178E2-51BA-4BEA-86A3-B7AF69485822}" presName="node" presStyleLbl="node1" presStyleIdx="0" presStyleCnt="6">
        <dgm:presLayoutVars>
          <dgm:bulletEnabled val="1"/>
        </dgm:presLayoutVars>
      </dgm:prSet>
      <dgm:spPr/>
      <dgm:t>
        <a:bodyPr/>
        <a:lstStyle/>
        <a:p>
          <a:endParaRPr lang="en-GB"/>
        </a:p>
      </dgm:t>
    </dgm:pt>
    <dgm:pt modelId="{E0891E6F-B9B5-4D60-BC54-09E600536E54}" type="pres">
      <dgm:prSet presAssocID="{F66F176A-BEA7-4B41-B8A8-6181CBDF9A40}" presName="sibTrans" presStyleCnt="0"/>
      <dgm:spPr/>
    </dgm:pt>
    <dgm:pt modelId="{4A71EFCC-ED1D-47D9-B6E3-AF09A1EA9F31}" type="pres">
      <dgm:prSet presAssocID="{24E14050-BE9D-44A4-9AFD-9B0250B0B206}" presName="node" presStyleLbl="node1" presStyleIdx="1" presStyleCnt="6">
        <dgm:presLayoutVars>
          <dgm:bulletEnabled val="1"/>
        </dgm:presLayoutVars>
      </dgm:prSet>
      <dgm:spPr/>
    </dgm:pt>
    <dgm:pt modelId="{9F156966-FED9-4C84-939C-5B8D05F99FC9}" type="pres">
      <dgm:prSet presAssocID="{67B03B72-A5B9-46A0-B87E-5C487526292E}" presName="sibTrans" presStyleCnt="0"/>
      <dgm:spPr/>
    </dgm:pt>
    <dgm:pt modelId="{737E2D89-BBFC-4D62-B204-E7F7B0DC40F9}" type="pres">
      <dgm:prSet presAssocID="{68F36DF9-CE93-4253-8AC0-1F4CCD79D2F6}" presName="node" presStyleLbl="node1" presStyleIdx="2" presStyleCnt="6">
        <dgm:presLayoutVars>
          <dgm:bulletEnabled val="1"/>
        </dgm:presLayoutVars>
      </dgm:prSet>
      <dgm:spPr/>
    </dgm:pt>
    <dgm:pt modelId="{B265C0BD-4D9D-44C1-A280-546BB8E53D02}" type="pres">
      <dgm:prSet presAssocID="{46404665-A7FA-4BBF-8A29-6D6E2F2F17CD}" presName="sibTrans" presStyleCnt="0"/>
      <dgm:spPr/>
    </dgm:pt>
    <dgm:pt modelId="{1EB0580F-A501-473D-AB0D-4B5EAFA35F54}" type="pres">
      <dgm:prSet presAssocID="{790D71E0-6940-497F-81B6-53D2C76DB530}" presName="node" presStyleLbl="node1" presStyleIdx="3" presStyleCnt="6">
        <dgm:presLayoutVars>
          <dgm:bulletEnabled val="1"/>
        </dgm:presLayoutVars>
      </dgm:prSet>
      <dgm:spPr/>
    </dgm:pt>
    <dgm:pt modelId="{638A5DFA-E6FC-44F1-9E9B-79CD63290B6D}" type="pres">
      <dgm:prSet presAssocID="{3A0EE76C-9B9F-46AE-BC66-1AE3C9683274}" presName="sibTrans" presStyleCnt="0"/>
      <dgm:spPr/>
    </dgm:pt>
    <dgm:pt modelId="{C3E336D0-60AF-41EF-BAAC-E8D3BBF86B0A}" type="pres">
      <dgm:prSet presAssocID="{AEA61BFF-3162-4E87-B6AA-8578216C2291}" presName="node" presStyleLbl="node1" presStyleIdx="4" presStyleCnt="6">
        <dgm:presLayoutVars>
          <dgm:bulletEnabled val="1"/>
        </dgm:presLayoutVars>
      </dgm:prSet>
      <dgm:spPr/>
      <dgm:t>
        <a:bodyPr/>
        <a:lstStyle/>
        <a:p>
          <a:endParaRPr lang="en-GB"/>
        </a:p>
      </dgm:t>
    </dgm:pt>
    <dgm:pt modelId="{3D2DEE5F-4EC6-453B-B4D6-2530E9C3BFD2}" type="pres">
      <dgm:prSet presAssocID="{984A3DB1-7795-4623-A724-544CC2F65447}" presName="sibTrans" presStyleCnt="0"/>
      <dgm:spPr/>
    </dgm:pt>
    <dgm:pt modelId="{6E965A50-00CE-4C06-A88B-9FAC2314CD32}" type="pres">
      <dgm:prSet presAssocID="{A34A0B46-5DDB-4E42-96A2-7257FDD00555}" presName="node" presStyleLbl="node1" presStyleIdx="5" presStyleCnt="6">
        <dgm:presLayoutVars>
          <dgm:bulletEnabled val="1"/>
        </dgm:presLayoutVars>
      </dgm:prSet>
      <dgm:spPr/>
    </dgm:pt>
  </dgm:ptLst>
  <dgm:cxnLst>
    <dgm:cxn modelId="{4704964F-9BEB-4135-9F90-623C3B832837}" srcId="{3F1DA1A4-F396-4032-B720-0BA84473C62E}" destId="{790D71E0-6940-497F-81B6-53D2C76DB530}" srcOrd="3" destOrd="0" parTransId="{4AEC456B-2A22-43AE-9E78-AD2D72C48F2D}" sibTransId="{3A0EE76C-9B9F-46AE-BC66-1AE3C9683274}"/>
    <dgm:cxn modelId="{B5FC2F98-AE7A-4B88-8326-91CF348FBB09}" srcId="{3F1DA1A4-F396-4032-B720-0BA84473C62E}" destId="{68F36DF9-CE93-4253-8AC0-1F4CCD79D2F6}" srcOrd="2" destOrd="0" parTransId="{044CCA4C-5BEE-4F1E-9808-B32420AB8DEB}" sibTransId="{46404665-A7FA-4BBF-8A29-6D6E2F2F17CD}"/>
    <dgm:cxn modelId="{DF104465-E5B2-42E3-953D-B873C2C52D5D}" type="presOf" srcId="{2EF178E2-51BA-4BEA-86A3-B7AF69485822}" destId="{451CD722-E5C5-4568-AFC7-A4687E642F6A}" srcOrd="0" destOrd="0" presId="urn:microsoft.com/office/officeart/2005/8/layout/default"/>
    <dgm:cxn modelId="{0CC12488-7801-4296-B6C2-6956BB84CC21}" type="presOf" srcId="{A34A0B46-5DDB-4E42-96A2-7257FDD00555}" destId="{6E965A50-00CE-4C06-A88B-9FAC2314CD32}" srcOrd="0" destOrd="0" presId="urn:microsoft.com/office/officeart/2005/8/layout/default"/>
    <dgm:cxn modelId="{B9B6B5B8-0078-4E5A-B6F2-AE3A7A3F1A7D}" srcId="{3F1DA1A4-F396-4032-B720-0BA84473C62E}" destId="{24E14050-BE9D-44A4-9AFD-9B0250B0B206}" srcOrd="1" destOrd="0" parTransId="{7A70DFD4-C7B0-4787-8A9C-50A518387422}" sibTransId="{67B03B72-A5B9-46A0-B87E-5C487526292E}"/>
    <dgm:cxn modelId="{D9AA00B4-89E7-47D7-98B2-CB380537938E}" type="presOf" srcId="{24E14050-BE9D-44A4-9AFD-9B0250B0B206}" destId="{4A71EFCC-ED1D-47D9-B6E3-AF09A1EA9F31}" srcOrd="0" destOrd="0" presId="urn:microsoft.com/office/officeart/2005/8/layout/default"/>
    <dgm:cxn modelId="{4891C34B-2212-4CB2-B1F7-54C09885C307}" type="presOf" srcId="{68F36DF9-CE93-4253-8AC0-1F4CCD79D2F6}" destId="{737E2D89-BBFC-4D62-B204-E7F7B0DC40F9}" srcOrd="0" destOrd="0" presId="urn:microsoft.com/office/officeart/2005/8/layout/default"/>
    <dgm:cxn modelId="{D94B0B1F-ADAB-4BBC-9564-04C2EC352DE5}" type="presOf" srcId="{790D71E0-6940-497F-81B6-53D2C76DB530}" destId="{1EB0580F-A501-473D-AB0D-4B5EAFA35F54}" srcOrd="0" destOrd="0" presId="urn:microsoft.com/office/officeart/2005/8/layout/default"/>
    <dgm:cxn modelId="{13527660-7BDE-470D-B52B-0292CAE4876C}" srcId="{3F1DA1A4-F396-4032-B720-0BA84473C62E}" destId="{AEA61BFF-3162-4E87-B6AA-8578216C2291}" srcOrd="4" destOrd="0" parTransId="{51424EE4-0384-4FA1-AD9C-8B8F79551A50}" sibTransId="{984A3DB1-7795-4623-A724-544CC2F65447}"/>
    <dgm:cxn modelId="{BB2A2B77-D302-4D98-905A-6C0C05313C8B}" type="presOf" srcId="{3F1DA1A4-F396-4032-B720-0BA84473C62E}" destId="{F714F0C5-0FAE-4F4F-A1E7-6440F534CF17}" srcOrd="0" destOrd="0" presId="urn:microsoft.com/office/officeart/2005/8/layout/default"/>
    <dgm:cxn modelId="{C477433C-130F-411D-A674-3E983EB0420F}" type="presOf" srcId="{AEA61BFF-3162-4E87-B6AA-8578216C2291}" destId="{C3E336D0-60AF-41EF-BAAC-E8D3BBF86B0A}" srcOrd="0" destOrd="0" presId="urn:microsoft.com/office/officeart/2005/8/layout/default"/>
    <dgm:cxn modelId="{6CFAABCB-1534-40C3-AD05-F9C9A2ADE88F}" srcId="{3F1DA1A4-F396-4032-B720-0BA84473C62E}" destId="{A34A0B46-5DDB-4E42-96A2-7257FDD00555}" srcOrd="5" destOrd="0" parTransId="{BCF0EC6F-2D6B-4B32-B065-82ADCC53C10B}" sibTransId="{C2D27D23-AD08-4D16-8C00-37B1334719AA}"/>
    <dgm:cxn modelId="{692F98B5-DCF1-45DE-A51C-A090D319D976}" srcId="{3F1DA1A4-F396-4032-B720-0BA84473C62E}" destId="{2EF178E2-51BA-4BEA-86A3-B7AF69485822}" srcOrd="0" destOrd="0" parTransId="{04762E4D-C0EF-4D6F-B58D-9EC4CF6034B4}" sibTransId="{F66F176A-BEA7-4B41-B8A8-6181CBDF9A40}"/>
    <dgm:cxn modelId="{8634C2F8-65DD-4049-AC0D-370AED2E401B}" type="presParOf" srcId="{F714F0C5-0FAE-4F4F-A1E7-6440F534CF17}" destId="{451CD722-E5C5-4568-AFC7-A4687E642F6A}" srcOrd="0" destOrd="0" presId="urn:microsoft.com/office/officeart/2005/8/layout/default"/>
    <dgm:cxn modelId="{135BFD72-CA57-44C5-B5B8-3DC6E60DADCE}" type="presParOf" srcId="{F714F0C5-0FAE-4F4F-A1E7-6440F534CF17}" destId="{E0891E6F-B9B5-4D60-BC54-09E600536E54}" srcOrd="1" destOrd="0" presId="urn:microsoft.com/office/officeart/2005/8/layout/default"/>
    <dgm:cxn modelId="{DB0E01FA-D0C2-4140-86CB-C61B8AB68189}" type="presParOf" srcId="{F714F0C5-0FAE-4F4F-A1E7-6440F534CF17}" destId="{4A71EFCC-ED1D-47D9-B6E3-AF09A1EA9F31}" srcOrd="2" destOrd="0" presId="urn:microsoft.com/office/officeart/2005/8/layout/default"/>
    <dgm:cxn modelId="{FD84F9C9-B8ED-4C5E-9518-AF5F0F801315}" type="presParOf" srcId="{F714F0C5-0FAE-4F4F-A1E7-6440F534CF17}" destId="{9F156966-FED9-4C84-939C-5B8D05F99FC9}" srcOrd="3" destOrd="0" presId="urn:microsoft.com/office/officeart/2005/8/layout/default"/>
    <dgm:cxn modelId="{EC1DB5DD-E505-4A4D-A343-F4D2BF652AE1}" type="presParOf" srcId="{F714F0C5-0FAE-4F4F-A1E7-6440F534CF17}" destId="{737E2D89-BBFC-4D62-B204-E7F7B0DC40F9}" srcOrd="4" destOrd="0" presId="urn:microsoft.com/office/officeart/2005/8/layout/default"/>
    <dgm:cxn modelId="{720A8253-8FD1-4B5E-878C-B81FFA724B71}" type="presParOf" srcId="{F714F0C5-0FAE-4F4F-A1E7-6440F534CF17}" destId="{B265C0BD-4D9D-44C1-A280-546BB8E53D02}" srcOrd="5" destOrd="0" presId="urn:microsoft.com/office/officeart/2005/8/layout/default"/>
    <dgm:cxn modelId="{4C2B3155-DCF4-4109-B5E8-7CE416FC814D}" type="presParOf" srcId="{F714F0C5-0FAE-4F4F-A1E7-6440F534CF17}" destId="{1EB0580F-A501-473D-AB0D-4B5EAFA35F54}" srcOrd="6" destOrd="0" presId="urn:microsoft.com/office/officeart/2005/8/layout/default"/>
    <dgm:cxn modelId="{6CDA2CAF-5908-4350-A963-809A58B5B3C8}" type="presParOf" srcId="{F714F0C5-0FAE-4F4F-A1E7-6440F534CF17}" destId="{638A5DFA-E6FC-44F1-9E9B-79CD63290B6D}" srcOrd="7" destOrd="0" presId="urn:microsoft.com/office/officeart/2005/8/layout/default"/>
    <dgm:cxn modelId="{EC298387-F20A-4983-94F4-AD6845FB4B08}" type="presParOf" srcId="{F714F0C5-0FAE-4F4F-A1E7-6440F534CF17}" destId="{C3E336D0-60AF-41EF-BAAC-E8D3BBF86B0A}" srcOrd="8" destOrd="0" presId="urn:microsoft.com/office/officeart/2005/8/layout/default"/>
    <dgm:cxn modelId="{27757096-617A-49D2-B61F-46B544C63E31}" type="presParOf" srcId="{F714F0C5-0FAE-4F4F-A1E7-6440F534CF17}" destId="{3D2DEE5F-4EC6-453B-B4D6-2530E9C3BFD2}" srcOrd="9" destOrd="0" presId="urn:microsoft.com/office/officeart/2005/8/layout/default"/>
    <dgm:cxn modelId="{C9E9ACD7-938D-4BA1-B3D1-13C8DD67C4AF}" type="presParOf" srcId="{F714F0C5-0FAE-4F4F-A1E7-6440F534CF17}" destId="{6E965A50-00CE-4C06-A88B-9FAC2314CD3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1DA1A4-F396-4032-B720-0BA84473C62E}"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GB"/>
        </a:p>
      </dgm:t>
    </dgm:pt>
    <dgm:pt modelId="{2EF178E2-51BA-4BEA-86A3-B7AF69485822}">
      <dgm:prSet phldrT="[Text]"/>
      <dgm:spPr/>
      <dgm:t>
        <a:bodyPr/>
        <a:lstStyle/>
        <a:p>
          <a:r>
            <a:rPr lang="en-GB" dirty="0" smtClean="0"/>
            <a:t>Phoned relative &amp; patient</a:t>
          </a:r>
          <a:endParaRPr lang="en-GB" dirty="0"/>
        </a:p>
      </dgm:t>
    </dgm:pt>
    <dgm:pt modelId="{04762E4D-C0EF-4D6F-B58D-9EC4CF6034B4}" type="parTrans" cxnId="{692F98B5-DCF1-45DE-A51C-A090D319D976}">
      <dgm:prSet/>
      <dgm:spPr/>
      <dgm:t>
        <a:bodyPr/>
        <a:lstStyle/>
        <a:p>
          <a:endParaRPr lang="en-GB"/>
        </a:p>
      </dgm:t>
    </dgm:pt>
    <dgm:pt modelId="{F66F176A-BEA7-4B41-B8A8-6181CBDF9A40}" type="sibTrans" cxnId="{692F98B5-DCF1-45DE-A51C-A090D319D976}">
      <dgm:prSet/>
      <dgm:spPr/>
      <dgm:t>
        <a:bodyPr/>
        <a:lstStyle/>
        <a:p>
          <a:endParaRPr lang="en-GB"/>
        </a:p>
      </dgm:t>
    </dgm:pt>
    <dgm:pt modelId="{24E14050-BE9D-44A4-9AFD-9B0250B0B206}">
      <dgm:prSet phldrT="[Text]"/>
      <dgm:spPr/>
      <dgm:t>
        <a:bodyPr/>
        <a:lstStyle/>
        <a:p>
          <a:r>
            <a:rPr lang="en-GB" dirty="0" smtClean="0"/>
            <a:t>Invited to clinic</a:t>
          </a:r>
          <a:endParaRPr lang="en-GB" dirty="0"/>
        </a:p>
      </dgm:t>
    </dgm:pt>
    <dgm:pt modelId="{7A70DFD4-C7B0-4787-8A9C-50A518387422}" type="parTrans" cxnId="{B9B6B5B8-0078-4E5A-B6F2-AE3A7A3F1A7D}">
      <dgm:prSet/>
      <dgm:spPr/>
      <dgm:t>
        <a:bodyPr/>
        <a:lstStyle/>
        <a:p>
          <a:endParaRPr lang="en-GB"/>
        </a:p>
      </dgm:t>
    </dgm:pt>
    <dgm:pt modelId="{67B03B72-A5B9-46A0-B87E-5C487526292E}" type="sibTrans" cxnId="{B9B6B5B8-0078-4E5A-B6F2-AE3A7A3F1A7D}">
      <dgm:prSet/>
      <dgm:spPr/>
      <dgm:t>
        <a:bodyPr/>
        <a:lstStyle/>
        <a:p>
          <a:endParaRPr lang="en-GB"/>
        </a:p>
      </dgm:t>
    </dgm:pt>
    <dgm:pt modelId="{68F36DF9-CE93-4253-8AC0-1F4CCD79D2F6}">
      <dgm:prSet phldrT="[Text]"/>
      <dgm:spPr/>
      <dgm:t>
        <a:bodyPr/>
        <a:lstStyle/>
        <a:p>
          <a:r>
            <a:rPr lang="en-GB" dirty="0" smtClean="0"/>
            <a:t>Started medication</a:t>
          </a:r>
          <a:endParaRPr lang="en-GB" dirty="0"/>
        </a:p>
      </dgm:t>
    </dgm:pt>
    <dgm:pt modelId="{044CCA4C-5BEE-4F1E-9808-B32420AB8DEB}" type="parTrans" cxnId="{B5FC2F98-AE7A-4B88-8326-91CF348FBB09}">
      <dgm:prSet/>
      <dgm:spPr/>
      <dgm:t>
        <a:bodyPr/>
        <a:lstStyle/>
        <a:p>
          <a:endParaRPr lang="en-GB"/>
        </a:p>
      </dgm:t>
    </dgm:pt>
    <dgm:pt modelId="{46404665-A7FA-4BBF-8A29-6D6E2F2F17CD}" type="sibTrans" cxnId="{B5FC2F98-AE7A-4B88-8326-91CF348FBB09}">
      <dgm:prSet/>
      <dgm:spPr/>
      <dgm:t>
        <a:bodyPr/>
        <a:lstStyle/>
        <a:p>
          <a:endParaRPr lang="en-GB"/>
        </a:p>
      </dgm:t>
    </dgm:pt>
    <dgm:pt modelId="{790D71E0-6940-497F-81B6-53D2C76DB530}">
      <dgm:prSet phldrT="[Text]"/>
      <dgm:spPr/>
      <dgm:t>
        <a:bodyPr/>
        <a:lstStyle/>
        <a:p>
          <a:r>
            <a:rPr lang="en-GB" dirty="0" smtClean="0"/>
            <a:t>Counselled patient</a:t>
          </a:r>
          <a:endParaRPr lang="en-GB" dirty="0"/>
        </a:p>
      </dgm:t>
    </dgm:pt>
    <dgm:pt modelId="{4AEC456B-2A22-43AE-9E78-AD2D72C48F2D}" type="parTrans" cxnId="{4704964F-9BEB-4135-9F90-623C3B832837}">
      <dgm:prSet/>
      <dgm:spPr/>
      <dgm:t>
        <a:bodyPr/>
        <a:lstStyle/>
        <a:p>
          <a:endParaRPr lang="en-GB"/>
        </a:p>
      </dgm:t>
    </dgm:pt>
    <dgm:pt modelId="{3A0EE76C-9B9F-46AE-BC66-1AE3C9683274}" type="sibTrans" cxnId="{4704964F-9BEB-4135-9F90-623C3B832837}">
      <dgm:prSet/>
      <dgm:spPr/>
      <dgm:t>
        <a:bodyPr/>
        <a:lstStyle/>
        <a:p>
          <a:endParaRPr lang="en-GB"/>
        </a:p>
      </dgm:t>
    </dgm:pt>
    <dgm:pt modelId="{AEA61BFF-3162-4E87-B6AA-8578216C2291}">
      <dgm:prSet/>
      <dgm:spPr/>
      <dgm:t>
        <a:bodyPr/>
        <a:lstStyle/>
        <a:p>
          <a:r>
            <a:rPr lang="en-GB" dirty="0" smtClean="0"/>
            <a:t>Drafting new patient centred guidelines</a:t>
          </a:r>
          <a:endParaRPr lang="en-GB" dirty="0"/>
        </a:p>
      </dgm:t>
    </dgm:pt>
    <dgm:pt modelId="{51424EE4-0384-4FA1-AD9C-8B8F79551A50}" type="parTrans" cxnId="{13527660-7BDE-470D-B52B-0292CAE4876C}">
      <dgm:prSet/>
      <dgm:spPr/>
      <dgm:t>
        <a:bodyPr/>
        <a:lstStyle/>
        <a:p>
          <a:endParaRPr lang="en-GB"/>
        </a:p>
      </dgm:t>
    </dgm:pt>
    <dgm:pt modelId="{984A3DB1-7795-4623-A724-544CC2F65447}" type="sibTrans" cxnId="{13527660-7BDE-470D-B52B-0292CAE4876C}">
      <dgm:prSet/>
      <dgm:spPr/>
      <dgm:t>
        <a:bodyPr/>
        <a:lstStyle/>
        <a:p>
          <a:endParaRPr lang="en-GB"/>
        </a:p>
      </dgm:t>
    </dgm:pt>
    <dgm:pt modelId="{A34A0B46-5DDB-4E42-96A2-7257FDD00555}">
      <dgm:prSet/>
      <dgm:spPr/>
      <dgm:t>
        <a:bodyPr/>
        <a:lstStyle/>
        <a:p>
          <a:r>
            <a:rPr lang="en-GB" dirty="0" smtClean="0"/>
            <a:t>Lessons learned</a:t>
          </a:r>
          <a:endParaRPr lang="en-GB" dirty="0"/>
        </a:p>
      </dgm:t>
    </dgm:pt>
    <dgm:pt modelId="{BCF0EC6F-2D6B-4B32-B065-82ADCC53C10B}" type="parTrans" cxnId="{6CFAABCB-1534-40C3-AD05-F9C9A2ADE88F}">
      <dgm:prSet/>
      <dgm:spPr/>
      <dgm:t>
        <a:bodyPr/>
        <a:lstStyle/>
        <a:p>
          <a:endParaRPr lang="en-GB"/>
        </a:p>
      </dgm:t>
    </dgm:pt>
    <dgm:pt modelId="{C2D27D23-AD08-4D16-8C00-37B1334719AA}" type="sibTrans" cxnId="{6CFAABCB-1534-40C3-AD05-F9C9A2ADE88F}">
      <dgm:prSet/>
      <dgm:spPr/>
      <dgm:t>
        <a:bodyPr/>
        <a:lstStyle/>
        <a:p>
          <a:endParaRPr lang="en-GB"/>
        </a:p>
      </dgm:t>
    </dgm:pt>
    <dgm:pt modelId="{F714F0C5-0FAE-4F4F-A1E7-6440F534CF17}" type="pres">
      <dgm:prSet presAssocID="{3F1DA1A4-F396-4032-B720-0BA84473C62E}" presName="diagram" presStyleCnt="0">
        <dgm:presLayoutVars>
          <dgm:dir/>
          <dgm:resizeHandles val="exact"/>
        </dgm:presLayoutVars>
      </dgm:prSet>
      <dgm:spPr/>
    </dgm:pt>
    <dgm:pt modelId="{451CD722-E5C5-4568-AFC7-A4687E642F6A}" type="pres">
      <dgm:prSet presAssocID="{2EF178E2-51BA-4BEA-86A3-B7AF69485822}" presName="node" presStyleLbl="node1" presStyleIdx="0" presStyleCnt="6">
        <dgm:presLayoutVars>
          <dgm:bulletEnabled val="1"/>
        </dgm:presLayoutVars>
      </dgm:prSet>
      <dgm:spPr/>
      <dgm:t>
        <a:bodyPr/>
        <a:lstStyle/>
        <a:p>
          <a:endParaRPr lang="en-GB"/>
        </a:p>
      </dgm:t>
    </dgm:pt>
    <dgm:pt modelId="{E0891E6F-B9B5-4D60-BC54-09E600536E54}" type="pres">
      <dgm:prSet presAssocID="{F66F176A-BEA7-4B41-B8A8-6181CBDF9A40}" presName="sibTrans" presStyleCnt="0"/>
      <dgm:spPr/>
    </dgm:pt>
    <dgm:pt modelId="{4A71EFCC-ED1D-47D9-B6E3-AF09A1EA9F31}" type="pres">
      <dgm:prSet presAssocID="{24E14050-BE9D-44A4-9AFD-9B0250B0B206}" presName="node" presStyleLbl="node1" presStyleIdx="1" presStyleCnt="6">
        <dgm:presLayoutVars>
          <dgm:bulletEnabled val="1"/>
        </dgm:presLayoutVars>
      </dgm:prSet>
      <dgm:spPr/>
    </dgm:pt>
    <dgm:pt modelId="{9F156966-FED9-4C84-939C-5B8D05F99FC9}" type="pres">
      <dgm:prSet presAssocID="{67B03B72-A5B9-46A0-B87E-5C487526292E}" presName="sibTrans" presStyleCnt="0"/>
      <dgm:spPr/>
    </dgm:pt>
    <dgm:pt modelId="{737E2D89-BBFC-4D62-B204-E7F7B0DC40F9}" type="pres">
      <dgm:prSet presAssocID="{68F36DF9-CE93-4253-8AC0-1F4CCD79D2F6}" presName="node" presStyleLbl="node1" presStyleIdx="2" presStyleCnt="6">
        <dgm:presLayoutVars>
          <dgm:bulletEnabled val="1"/>
        </dgm:presLayoutVars>
      </dgm:prSet>
      <dgm:spPr/>
    </dgm:pt>
    <dgm:pt modelId="{B265C0BD-4D9D-44C1-A280-546BB8E53D02}" type="pres">
      <dgm:prSet presAssocID="{46404665-A7FA-4BBF-8A29-6D6E2F2F17CD}" presName="sibTrans" presStyleCnt="0"/>
      <dgm:spPr/>
    </dgm:pt>
    <dgm:pt modelId="{1EB0580F-A501-473D-AB0D-4B5EAFA35F54}" type="pres">
      <dgm:prSet presAssocID="{790D71E0-6940-497F-81B6-53D2C76DB530}" presName="node" presStyleLbl="node1" presStyleIdx="3" presStyleCnt="6">
        <dgm:presLayoutVars>
          <dgm:bulletEnabled val="1"/>
        </dgm:presLayoutVars>
      </dgm:prSet>
      <dgm:spPr/>
    </dgm:pt>
    <dgm:pt modelId="{638A5DFA-E6FC-44F1-9E9B-79CD63290B6D}" type="pres">
      <dgm:prSet presAssocID="{3A0EE76C-9B9F-46AE-BC66-1AE3C9683274}" presName="sibTrans" presStyleCnt="0"/>
      <dgm:spPr/>
    </dgm:pt>
    <dgm:pt modelId="{C3E336D0-60AF-41EF-BAAC-E8D3BBF86B0A}" type="pres">
      <dgm:prSet presAssocID="{AEA61BFF-3162-4E87-B6AA-8578216C2291}" presName="node" presStyleLbl="node1" presStyleIdx="4" presStyleCnt="6">
        <dgm:presLayoutVars>
          <dgm:bulletEnabled val="1"/>
        </dgm:presLayoutVars>
      </dgm:prSet>
      <dgm:spPr/>
      <dgm:t>
        <a:bodyPr/>
        <a:lstStyle/>
        <a:p>
          <a:endParaRPr lang="en-GB"/>
        </a:p>
      </dgm:t>
    </dgm:pt>
    <dgm:pt modelId="{3D2DEE5F-4EC6-453B-B4D6-2530E9C3BFD2}" type="pres">
      <dgm:prSet presAssocID="{984A3DB1-7795-4623-A724-544CC2F65447}" presName="sibTrans" presStyleCnt="0"/>
      <dgm:spPr/>
    </dgm:pt>
    <dgm:pt modelId="{6E965A50-00CE-4C06-A88B-9FAC2314CD32}" type="pres">
      <dgm:prSet presAssocID="{A34A0B46-5DDB-4E42-96A2-7257FDD00555}" presName="node" presStyleLbl="node1" presStyleIdx="5" presStyleCnt="6">
        <dgm:presLayoutVars>
          <dgm:bulletEnabled val="1"/>
        </dgm:presLayoutVars>
      </dgm:prSet>
      <dgm:spPr/>
    </dgm:pt>
  </dgm:ptLst>
  <dgm:cxnLst>
    <dgm:cxn modelId="{97BDC839-3DFA-4C4C-A5D0-5DAAAC042D1D}" type="presOf" srcId="{24E14050-BE9D-44A4-9AFD-9B0250B0B206}" destId="{4A71EFCC-ED1D-47D9-B6E3-AF09A1EA9F31}" srcOrd="0" destOrd="0" presId="urn:microsoft.com/office/officeart/2005/8/layout/default"/>
    <dgm:cxn modelId="{3C41084B-B49F-4EA0-B7CF-DA2ACF9AF729}" type="presOf" srcId="{AEA61BFF-3162-4E87-B6AA-8578216C2291}" destId="{C3E336D0-60AF-41EF-BAAC-E8D3BBF86B0A}" srcOrd="0" destOrd="0" presId="urn:microsoft.com/office/officeart/2005/8/layout/default"/>
    <dgm:cxn modelId="{692F98B5-DCF1-45DE-A51C-A090D319D976}" srcId="{3F1DA1A4-F396-4032-B720-0BA84473C62E}" destId="{2EF178E2-51BA-4BEA-86A3-B7AF69485822}" srcOrd="0" destOrd="0" parTransId="{04762E4D-C0EF-4D6F-B58D-9EC4CF6034B4}" sibTransId="{F66F176A-BEA7-4B41-B8A8-6181CBDF9A40}"/>
    <dgm:cxn modelId="{B9B6B5B8-0078-4E5A-B6F2-AE3A7A3F1A7D}" srcId="{3F1DA1A4-F396-4032-B720-0BA84473C62E}" destId="{24E14050-BE9D-44A4-9AFD-9B0250B0B206}" srcOrd="1" destOrd="0" parTransId="{7A70DFD4-C7B0-4787-8A9C-50A518387422}" sibTransId="{67B03B72-A5B9-46A0-B87E-5C487526292E}"/>
    <dgm:cxn modelId="{6CFAABCB-1534-40C3-AD05-F9C9A2ADE88F}" srcId="{3F1DA1A4-F396-4032-B720-0BA84473C62E}" destId="{A34A0B46-5DDB-4E42-96A2-7257FDD00555}" srcOrd="5" destOrd="0" parTransId="{BCF0EC6F-2D6B-4B32-B065-82ADCC53C10B}" sibTransId="{C2D27D23-AD08-4D16-8C00-37B1334719AA}"/>
    <dgm:cxn modelId="{B5FC2F98-AE7A-4B88-8326-91CF348FBB09}" srcId="{3F1DA1A4-F396-4032-B720-0BA84473C62E}" destId="{68F36DF9-CE93-4253-8AC0-1F4CCD79D2F6}" srcOrd="2" destOrd="0" parTransId="{044CCA4C-5BEE-4F1E-9808-B32420AB8DEB}" sibTransId="{46404665-A7FA-4BBF-8A29-6D6E2F2F17CD}"/>
    <dgm:cxn modelId="{1C7A9DFC-F48B-4DAD-958F-1EB1DEBCBBD1}" type="presOf" srcId="{3F1DA1A4-F396-4032-B720-0BA84473C62E}" destId="{F714F0C5-0FAE-4F4F-A1E7-6440F534CF17}" srcOrd="0" destOrd="0" presId="urn:microsoft.com/office/officeart/2005/8/layout/default"/>
    <dgm:cxn modelId="{4704964F-9BEB-4135-9F90-623C3B832837}" srcId="{3F1DA1A4-F396-4032-B720-0BA84473C62E}" destId="{790D71E0-6940-497F-81B6-53D2C76DB530}" srcOrd="3" destOrd="0" parTransId="{4AEC456B-2A22-43AE-9E78-AD2D72C48F2D}" sibTransId="{3A0EE76C-9B9F-46AE-BC66-1AE3C9683274}"/>
    <dgm:cxn modelId="{4A584168-CCB5-4D37-8E08-3FDFDFDF86A3}" type="presOf" srcId="{2EF178E2-51BA-4BEA-86A3-B7AF69485822}" destId="{451CD722-E5C5-4568-AFC7-A4687E642F6A}" srcOrd="0" destOrd="0" presId="urn:microsoft.com/office/officeart/2005/8/layout/default"/>
    <dgm:cxn modelId="{128AB255-1000-4A3D-B33C-BD0C036D3B3E}" type="presOf" srcId="{790D71E0-6940-497F-81B6-53D2C76DB530}" destId="{1EB0580F-A501-473D-AB0D-4B5EAFA35F54}" srcOrd="0" destOrd="0" presId="urn:microsoft.com/office/officeart/2005/8/layout/default"/>
    <dgm:cxn modelId="{13527660-7BDE-470D-B52B-0292CAE4876C}" srcId="{3F1DA1A4-F396-4032-B720-0BA84473C62E}" destId="{AEA61BFF-3162-4E87-B6AA-8578216C2291}" srcOrd="4" destOrd="0" parTransId="{51424EE4-0384-4FA1-AD9C-8B8F79551A50}" sibTransId="{984A3DB1-7795-4623-A724-544CC2F65447}"/>
    <dgm:cxn modelId="{2FAFB30A-E253-41B7-B5E7-D8404142BB62}" type="presOf" srcId="{A34A0B46-5DDB-4E42-96A2-7257FDD00555}" destId="{6E965A50-00CE-4C06-A88B-9FAC2314CD32}" srcOrd="0" destOrd="0" presId="urn:microsoft.com/office/officeart/2005/8/layout/default"/>
    <dgm:cxn modelId="{7849AC09-987E-4251-8564-6B9F0B574D1B}" type="presOf" srcId="{68F36DF9-CE93-4253-8AC0-1F4CCD79D2F6}" destId="{737E2D89-BBFC-4D62-B204-E7F7B0DC40F9}" srcOrd="0" destOrd="0" presId="urn:microsoft.com/office/officeart/2005/8/layout/default"/>
    <dgm:cxn modelId="{41F39930-33E6-4F72-AA1B-F53B74599D33}" type="presParOf" srcId="{F714F0C5-0FAE-4F4F-A1E7-6440F534CF17}" destId="{451CD722-E5C5-4568-AFC7-A4687E642F6A}" srcOrd="0" destOrd="0" presId="urn:microsoft.com/office/officeart/2005/8/layout/default"/>
    <dgm:cxn modelId="{6A1BBC60-B6AB-4FFF-860E-90A2B2644AAF}" type="presParOf" srcId="{F714F0C5-0FAE-4F4F-A1E7-6440F534CF17}" destId="{E0891E6F-B9B5-4D60-BC54-09E600536E54}" srcOrd="1" destOrd="0" presId="urn:microsoft.com/office/officeart/2005/8/layout/default"/>
    <dgm:cxn modelId="{BA076F9D-7424-43C8-B104-03D209BC9F6D}" type="presParOf" srcId="{F714F0C5-0FAE-4F4F-A1E7-6440F534CF17}" destId="{4A71EFCC-ED1D-47D9-B6E3-AF09A1EA9F31}" srcOrd="2" destOrd="0" presId="urn:microsoft.com/office/officeart/2005/8/layout/default"/>
    <dgm:cxn modelId="{C235D39D-A472-4E64-8415-6E7E5FCD8D63}" type="presParOf" srcId="{F714F0C5-0FAE-4F4F-A1E7-6440F534CF17}" destId="{9F156966-FED9-4C84-939C-5B8D05F99FC9}" srcOrd="3" destOrd="0" presId="urn:microsoft.com/office/officeart/2005/8/layout/default"/>
    <dgm:cxn modelId="{04CF9C54-FA7B-428B-B41A-B7EC62AB29A9}" type="presParOf" srcId="{F714F0C5-0FAE-4F4F-A1E7-6440F534CF17}" destId="{737E2D89-BBFC-4D62-B204-E7F7B0DC40F9}" srcOrd="4" destOrd="0" presId="urn:microsoft.com/office/officeart/2005/8/layout/default"/>
    <dgm:cxn modelId="{03181291-ADB7-4154-9600-ACCD2BDFC3EA}" type="presParOf" srcId="{F714F0C5-0FAE-4F4F-A1E7-6440F534CF17}" destId="{B265C0BD-4D9D-44C1-A280-546BB8E53D02}" srcOrd="5" destOrd="0" presId="urn:microsoft.com/office/officeart/2005/8/layout/default"/>
    <dgm:cxn modelId="{6FAECF8C-8709-435C-AC5C-9FC4F2ACBA3E}" type="presParOf" srcId="{F714F0C5-0FAE-4F4F-A1E7-6440F534CF17}" destId="{1EB0580F-A501-473D-AB0D-4B5EAFA35F54}" srcOrd="6" destOrd="0" presId="urn:microsoft.com/office/officeart/2005/8/layout/default"/>
    <dgm:cxn modelId="{BB795AF7-2F4C-4F15-A693-AACB13BA9D6D}" type="presParOf" srcId="{F714F0C5-0FAE-4F4F-A1E7-6440F534CF17}" destId="{638A5DFA-E6FC-44F1-9E9B-79CD63290B6D}" srcOrd="7" destOrd="0" presId="urn:microsoft.com/office/officeart/2005/8/layout/default"/>
    <dgm:cxn modelId="{CD9ECF2F-ACEA-4574-9E64-0E3D697E4B7E}" type="presParOf" srcId="{F714F0C5-0FAE-4F4F-A1E7-6440F534CF17}" destId="{C3E336D0-60AF-41EF-BAAC-E8D3BBF86B0A}" srcOrd="8" destOrd="0" presId="urn:microsoft.com/office/officeart/2005/8/layout/default"/>
    <dgm:cxn modelId="{4F6895A1-659B-4F6B-B09C-D87558FB06E5}" type="presParOf" srcId="{F714F0C5-0FAE-4F4F-A1E7-6440F534CF17}" destId="{3D2DEE5F-4EC6-453B-B4D6-2530E9C3BFD2}" srcOrd="9" destOrd="0" presId="urn:microsoft.com/office/officeart/2005/8/layout/default"/>
    <dgm:cxn modelId="{2A0B7A50-D7A0-4CA9-8E06-B27383C0E95D}" type="presParOf" srcId="{F714F0C5-0FAE-4F4F-A1E7-6440F534CF17}" destId="{6E965A50-00CE-4C06-A88B-9FAC2314CD3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88DA35-2615-42B6-A05F-1586733E6884}"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en-GB"/>
        </a:p>
      </dgm:t>
    </dgm:pt>
    <dgm:pt modelId="{C3296CE8-B8F2-491D-963C-8B0C6DCEDCE3}">
      <dgm:prSet phldrT="[Text]"/>
      <dgm:spPr/>
      <dgm:t>
        <a:bodyPr/>
        <a:lstStyle/>
        <a:p>
          <a:r>
            <a:rPr lang="en-GB" dirty="0" smtClean="0"/>
            <a:t>Honesty</a:t>
          </a:r>
          <a:endParaRPr lang="en-GB" dirty="0"/>
        </a:p>
      </dgm:t>
    </dgm:pt>
    <dgm:pt modelId="{18BAB012-8CA1-4CB9-8AAC-621683B24FAF}" type="parTrans" cxnId="{F06C3EBB-44D5-4D06-856A-07AEE702F12E}">
      <dgm:prSet/>
      <dgm:spPr/>
      <dgm:t>
        <a:bodyPr/>
        <a:lstStyle/>
        <a:p>
          <a:endParaRPr lang="en-GB"/>
        </a:p>
      </dgm:t>
    </dgm:pt>
    <dgm:pt modelId="{BE0E609D-9097-4F11-AF0E-944651607B06}" type="sibTrans" cxnId="{F06C3EBB-44D5-4D06-856A-07AEE702F12E}">
      <dgm:prSet/>
      <dgm:spPr/>
      <dgm:t>
        <a:bodyPr/>
        <a:lstStyle/>
        <a:p>
          <a:endParaRPr lang="en-GB"/>
        </a:p>
      </dgm:t>
    </dgm:pt>
    <dgm:pt modelId="{AF22BCB3-D34F-4940-A65C-357C536C5883}">
      <dgm:prSet phldrT="[Text]"/>
      <dgm:spPr/>
      <dgm:t>
        <a:bodyPr/>
        <a:lstStyle/>
        <a:p>
          <a:r>
            <a:rPr lang="en-GB" dirty="0" smtClean="0"/>
            <a:t>Peer review</a:t>
          </a:r>
          <a:endParaRPr lang="en-GB" dirty="0"/>
        </a:p>
      </dgm:t>
    </dgm:pt>
    <dgm:pt modelId="{9E408E94-97FA-48BA-9703-01CD80B0B8F6}" type="parTrans" cxnId="{C04DFBAB-A3E5-43C3-AB19-9897247CA758}">
      <dgm:prSet/>
      <dgm:spPr/>
      <dgm:t>
        <a:bodyPr/>
        <a:lstStyle/>
        <a:p>
          <a:endParaRPr lang="en-GB"/>
        </a:p>
      </dgm:t>
    </dgm:pt>
    <dgm:pt modelId="{9954AB4C-F4C3-4A59-926E-DFE8C01959CF}" type="sibTrans" cxnId="{C04DFBAB-A3E5-43C3-AB19-9897247CA758}">
      <dgm:prSet/>
      <dgm:spPr/>
      <dgm:t>
        <a:bodyPr/>
        <a:lstStyle/>
        <a:p>
          <a:endParaRPr lang="en-GB"/>
        </a:p>
      </dgm:t>
    </dgm:pt>
    <dgm:pt modelId="{BC547389-2BD4-424F-9638-5DFA6B525940}">
      <dgm:prSet phldrT="[Text]"/>
      <dgm:spPr/>
      <dgm:t>
        <a:bodyPr/>
        <a:lstStyle/>
        <a:p>
          <a:r>
            <a:rPr lang="en-GB" dirty="0" smtClean="0"/>
            <a:t>Acceptance of imperfection</a:t>
          </a:r>
          <a:endParaRPr lang="en-GB" dirty="0"/>
        </a:p>
      </dgm:t>
    </dgm:pt>
    <dgm:pt modelId="{4CDB8A6C-9226-479E-A98D-D7628617D33F}" type="parTrans" cxnId="{8117DD94-DA18-4B4B-BDA5-1AECFBFEE5AE}">
      <dgm:prSet/>
      <dgm:spPr/>
      <dgm:t>
        <a:bodyPr/>
        <a:lstStyle/>
        <a:p>
          <a:endParaRPr lang="en-GB"/>
        </a:p>
      </dgm:t>
    </dgm:pt>
    <dgm:pt modelId="{94C40F8B-5B80-49A3-B57D-660E2C6E6C9C}" type="sibTrans" cxnId="{8117DD94-DA18-4B4B-BDA5-1AECFBFEE5AE}">
      <dgm:prSet/>
      <dgm:spPr/>
      <dgm:t>
        <a:bodyPr/>
        <a:lstStyle/>
        <a:p>
          <a:endParaRPr lang="en-GB"/>
        </a:p>
      </dgm:t>
    </dgm:pt>
    <dgm:pt modelId="{284007AD-F1CE-4233-AB92-13136D139608}">
      <dgm:prSet phldrT="[Text]"/>
      <dgm:spPr/>
      <dgm:t>
        <a:bodyPr/>
        <a:lstStyle/>
        <a:p>
          <a:r>
            <a:rPr lang="en-GB" dirty="0" smtClean="0"/>
            <a:t>Confidence</a:t>
          </a:r>
          <a:endParaRPr lang="en-GB" dirty="0"/>
        </a:p>
      </dgm:t>
    </dgm:pt>
    <dgm:pt modelId="{EE8B0C0A-42AE-40B1-85C0-CCD61D7207C4}" type="parTrans" cxnId="{E5F280BB-FAC8-499C-B7E9-40F73AE1E5E8}">
      <dgm:prSet/>
      <dgm:spPr/>
      <dgm:t>
        <a:bodyPr/>
        <a:lstStyle/>
        <a:p>
          <a:endParaRPr lang="en-GB"/>
        </a:p>
      </dgm:t>
    </dgm:pt>
    <dgm:pt modelId="{09B1893D-369B-42EC-B4DB-E75F3CE86483}" type="sibTrans" cxnId="{E5F280BB-FAC8-499C-B7E9-40F73AE1E5E8}">
      <dgm:prSet/>
      <dgm:spPr/>
      <dgm:t>
        <a:bodyPr/>
        <a:lstStyle/>
        <a:p>
          <a:endParaRPr lang="en-GB"/>
        </a:p>
      </dgm:t>
    </dgm:pt>
    <dgm:pt modelId="{D88EC1A6-9CAA-4BF4-8987-F377E8183421}">
      <dgm:prSet/>
      <dgm:spPr/>
      <dgm:t>
        <a:bodyPr/>
        <a:lstStyle/>
        <a:p>
          <a:r>
            <a:rPr lang="en-GB" dirty="0" smtClean="0"/>
            <a:t>Respect</a:t>
          </a:r>
          <a:endParaRPr lang="en-GB" dirty="0"/>
        </a:p>
      </dgm:t>
    </dgm:pt>
    <dgm:pt modelId="{4F8266B4-D4B1-44D2-81FA-6A389F917903}" type="parTrans" cxnId="{50F55AD0-B882-4642-8D4B-CF45BEFD7EDC}">
      <dgm:prSet/>
      <dgm:spPr/>
      <dgm:t>
        <a:bodyPr/>
        <a:lstStyle/>
        <a:p>
          <a:endParaRPr lang="en-GB"/>
        </a:p>
      </dgm:t>
    </dgm:pt>
    <dgm:pt modelId="{937BF7EE-DC84-4653-9812-142A414B2B33}" type="sibTrans" cxnId="{50F55AD0-B882-4642-8D4B-CF45BEFD7EDC}">
      <dgm:prSet/>
      <dgm:spPr/>
      <dgm:t>
        <a:bodyPr/>
        <a:lstStyle/>
        <a:p>
          <a:endParaRPr lang="en-GB"/>
        </a:p>
      </dgm:t>
    </dgm:pt>
    <dgm:pt modelId="{104EF690-3704-491B-A77D-32431A569DF5}" type="pres">
      <dgm:prSet presAssocID="{4788DA35-2615-42B6-A05F-1586733E6884}" presName="diagram" presStyleCnt="0">
        <dgm:presLayoutVars>
          <dgm:dir/>
          <dgm:resizeHandles val="exact"/>
        </dgm:presLayoutVars>
      </dgm:prSet>
      <dgm:spPr/>
    </dgm:pt>
    <dgm:pt modelId="{2A128595-1299-40AA-B8F1-C908D4522446}" type="pres">
      <dgm:prSet presAssocID="{C3296CE8-B8F2-491D-963C-8B0C6DCEDCE3}" presName="node" presStyleLbl="node1" presStyleIdx="0" presStyleCnt="5">
        <dgm:presLayoutVars>
          <dgm:bulletEnabled val="1"/>
        </dgm:presLayoutVars>
      </dgm:prSet>
      <dgm:spPr/>
    </dgm:pt>
    <dgm:pt modelId="{1539A435-F525-4712-862F-B20254F8801C}" type="pres">
      <dgm:prSet presAssocID="{BE0E609D-9097-4F11-AF0E-944651607B06}" presName="sibTrans" presStyleCnt="0"/>
      <dgm:spPr/>
    </dgm:pt>
    <dgm:pt modelId="{59503B39-D5F6-4D60-BB44-5E4BFD80AAD6}" type="pres">
      <dgm:prSet presAssocID="{AF22BCB3-D34F-4940-A65C-357C536C5883}" presName="node" presStyleLbl="node1" presStyleIdx="1" presStyleCnt="5">
        <dgm:presLayoutVars>
          <dgm:bulletEnabled val="1"/>
        </dgm:presLayoutVars>
      </dgm:prSet>
      <dgm:spPr/>
    </dgm:pt>
    <dgm:pt modelId="{CB7068B2-40A2-41D4-8EA0-DA504D66E10C}" type="pres">
      <dgm:prSet presAssocID="{9954AB4C-F4C3-4A59-926E-DFE8C01959CF}" presName="sibTrans" presStyleCnt="0"/>
      <dgm:spPr/>
    </dgm:pt>
    <dgm:pt modelId="{37F90050-D5CD-4C70-83AD-372FF77556D2}" type="pres">
      <dgm:prSet presAssocID="{BC547389-2BD4-424F-9638-5DFA6B525940}" presName="node" presStyleLbl="node1" presStyleIdx="2" presStyleCnt="5">
        <dgm:presLayoutVars>
          <dgm:bulletEnabled val="1"/>
        </dgm:presLayoutVars>
      </dgm:prSet>
      <dgm:spPr/>
    </dgm:pt>
    <dgm:pt modelId="{98FF1DB5-355F-4893-9D4D-60906B36486B}" type="pres">
      <dgm:prSet presAssocID="{94C40F8B-5B80-49A3-B57D-660E2C6E6C9C}" presName="sibTrans" presStyleCnt="0"/>
      <dgm:spPr/>
    </dgm:pt>
    <dgm:pt modelId="{33D879EC-9C72-4F3A-8115-7711AA3B7D07}" type="pres">
      <dgm:prSet presAssocID="{284007AD-F1CE-4233-AB92-13136D139608}" presName="node" presStyleLbl="node1" presStyleIdx="3" presStyleCnt="5">
        <dgm:presLayoutVars>
          <dgm:bulletEnabled val="1"/>
        </dgm:presLayoutVars>
      </dgm:prSet>
      <dgm:spPr/>
    </dgm:pt>
    <dgm:pt modelId="{E2D79051-E3A7-449C-9393-8A740C0EFA5E}" type="pres">
      <dgm:prSet presAssocID="{09B1893D-369B-42EC-B4DB-E75F3CE86483}" presName="sibTrans" presStyleCnt="0"/>
      <dgm:spPr/>
    </dgm:pt>
    <dgm:pt modelId="{C7FD29E6-0570-446C-A847-980F5A17E3F6}" type="pres">
      <dgm:prSet presAssocID="{D88EC1A6-9CAA-4BF4-8987-F377E8183421}" presName="node" presStyleLbl="node1" presStyleIdx="4" presStyleCnt="5">
        <dgm:presLayoutVars>
          <dgm:bulletEnabled val="1"/>
        </dgm:presLayoutVars>
      </dgm:prSet>
      <dgm:spPr/>
    </dgm:pt>
  </dgm:ptLst>
  <dgm:cxnLst>
    <dgm:cxn modelId="{F06C3EBB-44D5-4D06-856A-07AEE702F12E}" srcId="{4788DA35-2615-42B6-A05F-1586733E6884}" destId="{C3296CE8-B8F2-491D-963C-8B0C6DCEDCE3}" srcOrd="0" destOrd="0" parTransId="{18BAB012-8CA1-4CB9-8AAC-621683B24FAF}" sibTransId="{BE0E609D-9097-4F11-AF0E-944651607B06}"/>
    <dgm:cxn modelId="{E5F280BB-FAC8-499C-B7E9-40F73AE1E5E8}" srcId="{4788DA35-2615-42B6-A05F-1586733E6884}" destId="{284007AD-F1CE-4233-AB92-13136D139608}" srcOrd="3" destOrd="0" parTransId="{EE8B0C0A-42AE-40B1-85C0-CCD61D7207C4}" sibTransId="{09B1893D-369B-42EC-B4DB-E75F3CE86483}"/>
    <dgm:cxn modelId="{1EBBAC69-8C24-4083-9C24-C18E3626E64E}" type="presOf" srcId="{284007AD-F1CE-4233-AB92-13136D139608}" destId="{33D879EC-9C72-4F3A-8115-7711AA3B7D07}" srcOrd="0" destOrd="0" presId="urn:microsoft.com/office/officeart/2005/8/layout/default"/>
    <dgm:cxn modelId="{FD56E8B0-721E-4362-9364-74DEE8E260D3}" type="presOf" srcId="{4788DA35-2615-42B6-A05F-1586733E6884}" destId="{104EF690-3704-491B-A77D-32431A569DF5}" srcOrd="0" destOrd="0" presId="urn:microsoft.com/office/officeart/2005/8/layout/default"/>
    <dgm:cxn modelId="{50F55AD0-B882-4642-8D4B-CF45BEFD7EDC}" srcId="{4788DA35-2615-42B6-A05F-1586733E6884}" destId="{D88EC1A6-9CAA-4BF4-8987-F377E8183421}" srcOrd="4" destOrd="0" parTransId="{4F8266B4-D4B1-44D2-81FA-6A389F917903}" sibTransId="{937BF7EE-DC84-4653-9812-142A414B2B33}"/>
    <dgm:cxn modelId="{8117DD94-DA18-4B4B-BDA5-1AECFBFEE5AE}" srcId="{4788DA35-2615-42B6-A05F-1586733E6884}" destId="{BC547389-2BD4-424F-9638-5DFA6B525940}" srcOrd="2" destOrd="0" parTransId="{4CDB8A6C-9226-479E-A98D-D7628617D33F}" sibTransId="{94C40F8B-5B80-49A3-B57D-660E2C6E6C9C}"/>
    <dgm:cxn modelId="{0DCD22B3-6D40-4F43-93DE-9259606AA0B6}" type="presOf" srcId="{D88EC1A6-9CAA-4BF4-8987-F377E8183421}" destId="{C7FD29E6-0570-446C-A847-980F5A17E3F6}" srcOrd="0" destOrd="0" presId="urn:microsoft.com/office/officeart/2005/8/layout/default"/>
    <dgm:cxn modelId="{C04DFBAB-A3E5-43C3-AB19-9897247CA758}" srcId="{4788DA35-2615-42B6-A05F-1586733E6884}" destId="{AF22BCB3-D34F-4940-A65C-357C536C5883}" srcOrd="1" destOrd="0" parTransId="{9E408E94-97FA-48BA-9703-01CD80B0B8F6}" sibTransId="{9954AB4C-F4C3-4A59-926E-DFE8C01959CF}"/>
    <dgm:cxn modelId="{46024FD9-BA77-4C0D-B1B3-5C9ED83B3A87}" type="presOf" srcId="{C3296CE8-B8F2-491D-963C-8B0C6DCEDCE3}" destId="{2A128595-1299-40AA-B8F1-C908D4522446}" srcOrd="0" destOrd="0" presId="urn:microsoft.com/office/officeart/2005/8/layout/default"/>
    <dgm:cxn modelId="{9E17F4C5-88EC-42BC-889A-7645E98216D8}" type="presOf" srcId="{AF22BCB3-D34F-4940-A65C-357C536C5883}" destId="{59503B39-D5F6-4D60-BB44-5E4BFD80AAD6}" srcOrd="0" destOrd="0" presId="urn:microsoft.com/office/officeart/2005/8/layout/default"/>
    <dgm:cxn modelId="{383D9F3C-500B-4A32-A231-8E486B709F97}" type="presOf" srcId="{BC547389-2BD4-424F-9638-5DFA6B525940}" destId="{37F90050-D5CD-4C70-83AD-372FF77556D2}" srcOrd="0" destOrd="0" presId="urn:microsoft.com/office/officeart/2005/8/layout/default"/>
    <dgm:cxn modelId="{E182E435-1E94-4007-84AB-D5B4E665BB7D}" type="presParOf" srcId="{104EF690-3704-491B-A77D-32431A569DF5}" destId="{2A128595-1299-40AA-B8F1-C908D4522446}" srcOrd="0" destOrd="0" presId="urn:microsoft.com/office/officeart/2005/8/layout/default"/>
    <dgm:cxn modelId="{A19F1DB5-26ED-4DC6-9923-4CCEA0C1B2CC}" type="presParOf" srcId="{104EF690-3704-491B-A77D-32431A569DF5}" destId="{1539A435-F525-4712-862F-B20254F8801C}" srcOrd="1" destOrd="0" presId="urn:microsoft.com/office/officeart/2005/8/layout/default"/>
    <dgm:cxn modelId="{88841579-3A77-40A4-9E02-C1190967A83D}" type="presParOf" srcId="{104EF690-3704-491B-A77D-32431A569DF5}" destId="{59503B39-D5F6-4D60-BB44-5E4BFD80AAD6}" srcOrd="2" destOrd="0" presId="urn:microsoft.com/office/officeart/2005/8/layout/default"/>
    <dgm:cxn modelId="{2DC57FD4-5AFD-438F-AA5F-43AC285988FF}" type="presParOf" srcId="{104EF690-3704-491B-A77D-32431A569DF5}" destId="{CB7068B2-40A2-41D4-8EA0-DA504D66E10C}" srcOrd="3" destOrd="0" presId="urn:microsoft.com/office/officeart/2005/8/layout/default"/>
    <dgm:cxn modelId="{08982F64-1A21-433D-828F-7B3964EC60C6}" type="presParOf" srcId="{104EF690-3704-491B-A77D-32431A569DF5}" destId="{37F90050-D5CD-4C70-83AD-372FF77556D2}" srcOrd="4" destOrd="0" presId="urn:microsoft.com/office/officeart/2005/8/layout/default"/>
    <dgm:cxn modelId="{2D2BAF4C-75F2-408E-B163-94D181A42B04}" type="presParOf" srcId="{104EF690-3704-491B-A77D-32431A569DF5}" destId="{98FF1DB5-355F-4893-9D4D-60906B36486B}" srcOrd="5" destOrd="0" presId="urn:microsoft.com/office/officeart/2005/8/layout/default"/>
    <dgm:cxn modelId="{CF87EB58-E31D-445C-BFF0-8F8BF7BD6E0D}" type="presParOf" srcId="{104EF690-3704-491B-A77D-32431A569DF5}" destId="{33D879EC-9C72-4F3A-8115-7711AA3B7D07}" srcOrd="6" destOrd="0" presId="urn:microsoft.com/office/officeart/2005/8/layout/default"/>
    <dgm:cxn modelId="{69F22513-86F7-4BDA-B519-980B4E74E848}" type="presParOf" srcId="{104EF690-3704-491B-A77D-32431A569DF5}" destId="{E2D79051-E3A7-449C-9393-8A740C0EFA5E}" srcOrd="7" destOrd="0" presId="urn:microsoft.com/office/officeart/2005/8/layout/default"/>
    <dgm:cxn modelId="{8D290E31-A1EF-424B-A5FE-9C77EBD063EA}" type="presParOf" srcId="{104EF690-3704-491B-A77D-32431A569DF5}" destId="{C7FD29E6-0570-446C-A847-980F5A17E3F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B935BA-065B-4575-8BFB-989193560EAA}"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en-GB"/>
        </a:p>
      </dgm:t>
    </dgm:pt>
    <dgm:pt modelId="{7791ED28-7F48-4B59-A652-753EA4BBB745}">
      <dgm:prSet phldrT="[Text]"/>
      <dgm:spPr/>
      <dgm:t>
        <a:bodyPr/>
        <a:lstStyle/>
        <a:p>
          <a:r>
            <a:rPr lang="en-GB" dirty="0" smtClean="0"/>
            <a:t>AMU briefing</a:t>
          </a:r>
          <a:endParaRPr lang="en-GB" dirty="0"/>
        </a:p>
      </dgm:t>
    </dgm:pt>
    <dgm:pt modelId="{7C847C8D-703A-4C33-A38C-9637E11EFEC7}" type="parTrans" cxnId="{93F1849D-8CD2-4C41-B856-7221051AF21C}">
      <dgm:prSet/>
      <dgm:spPr/>
      <dgm:t>
        <a:bodyPr/>
        <a:lstStyle/>
        <a:p>
          <a:endParaRPr lang="en-GB"/>
        </a:p>
      </dgm:t>
    </dgm:pt>
    <dgm:pt modelId="{E313CB49-E3BE-4299-9055-A5C4005EF13D}" type="sibTrans" cxnId="{93F1849D-8CD2-4C41-B856-7221051AF21C}">
      <dgm:prSet/>
      <dgm:spPr/>
      <dgm:t>
        <a:bodyPr/>
        <a:lstStyle/>
        <a:p>
          <a:endParaRPr lang="en-GB"/>
        </a:p>
      </dgm:t>
    </dgm:pt>
    <dgm:pt modelId="{86D96165-4BD7-487F-9416-85A7291A62B8}">
      <dgm:prSet phldrT="[Text]"/>
      <dgm:spPr/>
      <dgm:t>
        <a:bodyPr/>
        <a:lstStyle/>
        <a:p>
          <a:r>
            <a:rPr lang="en-GB" dirty="0" smtClean="0"/>
            <a:t>A real impact on staff</a:t>
          </a:r>
          <a:endParaRPr lang="en-GB" dirty="0"/>
        </a:p>
      </dgm:t>
    </dgm:pt>
    <dgm:pt modelId="{AB848AE6-8051-4F45-953E-CD13C7EB44EA}" type="parTrans" cxnId="{FCCD2A0D-DBAE-4CB2-B85E-BD197241C011}">
      <dgm:prSet/>
      <dgm:spPr/>
      <dgm:t>
        <a:bodyPr/>
        <a:lstStyle/>
        <a:p>
          <a:endParaRPr lang="en-GB"/>
        </a:p>
      </dgm:t>
    </dgm:pt>
    <dgm:pt modelId="{943196ED-3692-4223-B79A-B651C34FC706}" type="sibTrans" cxnId="{FCCD2A0D-DBAE-4CB2-B85E-BD197241C011}">
      <dgm:prSet/>
      <dgm:spPr/>
      <dgm:t>
        <a:bodyPr/>
        <a:lstStyle/>
        <a:p>
          <a:endParaRPr lang="en-GB"/>
        </a:p>
      </dgm:t>
    </dgm:pt>
    <dgm:pt modelId="{81D7C7B9-7365-42ED-B2CD-4710DA440768}">
      <dgm:prSet phldrT="[Text]"/>
      <dgm:spPr/>
      <dgm:t>
        <a:bodyPr/>
        <a:lstStyle/>
        <a:p>
          <a:r>
            <a:rPr lang="en-GB" dirty="0" smtClean="0"/>
            <a:t>Empathy</a:t>
          </a:r>
          <a:endParaRPr lang="en-GB" dirty="0"/>
        </a:p>
      </dgm:t>
    </dgm:pt>
    <dgm:pt modelId="{A67A144E-E0BA-43F5-8D8E-67AB82036FAC}" type="parTrans" cxnId="{467277D5-824C-4433-8CC9-E7FFB43767BF}">
      <dgm:prSet/>
      <dgm:spPr/>
      <dgm:t>
        <a:bodyPr/>
        <a:lstStyle/>
        <a:p>
          <a:endParaRPr lang="en-GB"/>
        </a:p>
      </dgm:t>
    </dgm:pt>
    <dgm:pt modelId="{A185016F-01EF-404D-B755-182F68FBA622}" type="sibTrans" cxnId="{467277D5-824C-4433-8CC9-E7FFB43767BF}">
      <dgm:prSet/>
      <dgm:spPr/>
      <dgm:t>
        <a:bodyPr/>
        <a:lstStyle/>
        <a:p>
          <a:endParaRPr lang="en-GB"/>
        </a:p>
      </dgm:t>
    </dgm:pt>
    <dgm:pt modelId="{CF25FB30-C775-49BA-8964-4EE57070C879}">
      <dgm:prSet phldrT="[Text]"/>
      <dgm:spPr/>
      <dgm:t>
        <a:bodyPr/>
        <a:lstStyle/>
        <a:p>
          <a:r>
            <a:rPr lang="en-GB" dirty="0" smtClean="0"/>
            <a:t>A desire to do better</a:t>
          </a:r>
          <a:endParaRPr lang="en-GB" dirty="0"/>
        </a:p>
      </dgm:t>
    </dgm:pt>
    <dgm:pt modelId="{C055320A-FBB0-4D00-94E0-D23DA6DA33B9}" type="parTrans" cxnId="{9859304E-C4F0-4707-B4E0-83A84D6D1E3D}">
      <dgm:prSet/>
      <dgm:spPr/>
      <dgm:t>
        <a:bodyPr/>
        <a:lstStyle/>
        <a:p>
          <a:endParaRPr lang="en-GB"/>
        </a:p>
      </dgm:t>
    </dgm:pt>
    <dgm:pt modelId="{087A7CA8-2AD2-41B6-BD6A-3C80335CC19B}" type="sibTrans" cxnId="{9859304E-C4F0-4707-B4E0-83A84D6D1E3D}">
      <dgm:prSet/>
      <dgm:spPr/>
      <dgm:t>
        <a:bodyPr/>
        <a:lstStyle/>
        <a:p>
          <a:endParaRPr lang="en-GB"/>
        </a:p>
      </dgm:t>
    </dgm:pt>
    <dgm:pt modelId="{E477AC8D-3C39-4E11-A25A-5D99DE915159}">
      <dgm:prSet phldrT="[Text]"/>
      <dgm:spPr/>
      <dgm:t>
        <a:bodyPr/>
        <a:lstStyle/>
        <a:p>
          <a:r>
            <a:rPr lang="en-GB" dirty="0" smtClean="0"/>
            <a:t>Awareness of future patients</a:t>
          </a:r>
          <a:endParaRPr lang="en-GB" dirty="0"/>
        </a:p>
      </dgm:t>
    </dgm:pt>
    <dgm:pt modelId="{1A5EE7A3-F6CD-4926-911B-AD44EDBB392B}" type="parTrans" cxnId="{577F2DDF-6715-428F-B574-A251A3F92C0B}">
      <dgm:prSet/>
      <dgm:spPr/>
      <dgm:t>
        <a:bodyPr/>
        <a:lstStyle/>
        <a:p>
          <a:endParaRPr lang="en-GB"/>
        </a:p>
      </dgm:t>
    </dgm:pt>
    <dgm:pt modelId="{995F9894-2D0C-4619-A25D-29E0BD5315DD}" type="sibTrans" cxnId="{577F2DDF-6715-428F-B574-A251A3F92C0B}">
      <dgm:prSet/>
      <dgm:spPr/>
      <dgm:t>
        <a:bodyPr/>
        <a:lstStyle/>
        <a:p>
          <a:endParaRPr lang="en-GB"/>
        </a:p>
      </dgm:t>
    </dgm:pt>
    <dgm:pt modelId="{739303C7-4C8A-43A1-9051-31655205B7CD}">
      <dgm:prSet/>
      <dgm:spPr/>
      <dgm:t>
        <a:bodyPr/>
        <a:lstStyle/>
        <a:p>
          <a:r>
            <a:rPr lang="en-GB" dirty="0" smtClean="0"/>
            <a:t>Direct anonymous feedback</a:t>
          </a:r>
          <a:endParaRPr lang="en-GB" dirty="0"/>
        </a:p>
      </dgm:t>
    </dgm:pt>
    <dgm:pt modelId="{7F983E21-F86A-47BE-89A8-DAF913D5E983}" type="parTrans" cxnId="{EA66406A-D1B6-4D21-ADD9-934590D2E1E0}">
      <dgm:prSet/>
      <dgm:spPr/>
      <dgm:t>
        <a:bodyPr/>
        <a:lstStyle/>
        <a:p>
          <a:endParaRPr lang="en-GB"/>
        </a:p>
      </dgm:t>
    </dgm:pt>
    <dgm:pt modelId="{40E6F3EE-E93A-4E4B-BF49-5B23074799F4}" type="sibTrans" cxnId="{EA66406A-D1B6-4D21-ADD9-934590D2E1E0}">
      <dgm:prSet/>
      <dgm:spPr/>
      <dgm:t>
        <a:bodyPr/>
        <a:lstStyle/>
        <a:p>
          <a:endParaRPr lang="en-GB"/>
        </a:p>
      </dgm:t>
    </dgm:pt>
    <dgm:pt modelId="{25A506F5-967D-4F3A-848E-8DCF7198818B}" type="pres">
      <dgm:prSet presAssocID="{0DB935BA-065B-4575-8BFB-989193560EAA}" presName="diagram" presStyleCnt="0">
        <dgm:presLayoutVars>
          <dgm:dir/>
          <dgm:resizeHandles val="exact"/>
        </dgm:presLayoutVars>
      </dgm:prSet>
      <dgm:spPr/>
    </dgm:pt>
    <dgm:pt modelId="{1BF088ED-DCC7-4157-A3A1-2D25A4DD6276}" type="pres">
      <dgm:prSet presAssocID="{7791ED28-7F48-4B59-A652-753EA4BBB745}" presName="node" presStyleLbl="node1" presStyleIdx="0" presStyleCnt="6">
        <dgm:presLayoutVars>
          <dgm:bulletEnabled val="1"/>
        </dgm:presLayoutVars>
      </dgm:prSet>
      <dgm:spPr/>
      <dgm:t>
        <a:bodyPr/>
        <a:lstStyle/>
        <a:p>
          <a:endParaRPr lang="en-GB"/>
        </a:p>
      </dgm:t>
    </dgm:pt>
    <dgm:pt modelId="{3E3A42CD-4FD6-45EE-877C-1B77DBFD2BF4}" type="pres">
      <dgm:prSet presAssocID="{E313CB49-E3BE-4299-9055-A5C4005EF13D}" presName="sibTrans" presStyleCnt="0"/>
      <dgm:spPr/>
    </dgm:pt>
    <dgm:pt modelId="{BD1C816D-2D60-4F68-A6C9-9630061EBCEB}" type="pres">
      <dgm:prSet presAssocID="{86D96165-4BD7-487F-9416-85A7291A62B8}" presName="node" presStyleLbl="node1" presStyleIdx="1" presStyleCnt="6">
        <dgm:presLayoutVars>
          <dgm:bulletEnabled val="1"/>
        </dgm:presLayoutVars>
      </dgm:prSet>
      <dgm:spPr/>
      <dgm:t>
        <a:bodyPr/>
        <a:lstStyle/>
        <a:p>
          <a:endParaRPr lang="en-GB"/>
        </a:p>
      </dgm:t>
    </dgm:pt>
    <dgm:pt modelId="{FE140E98-5653-4DFF-969A-5664D545ED10}" type="pres">
      <dgm:prSet presAssocID="{943196ED-3692-4223-B79A-B651C34FC706}" presName="sibTrans" presStyleCnt="0"/>
      <dgm:spPr/>
    </dgm:pt>
    <dgm:pt modelId="{B6B0FF98-F941-4FD6-B046-D4979EE3994B}" type="pres">
      <dgm:prSet presAssocID="{81D7C7B9-7365-42ED-B2CD-4710DA440768}" presName="node" presStyleLbl="node1" presStyleIdx="2" presStyleCnt="6">
        <dgm:presLayoutVars>
          <dgm:bulletEnabled val="1"/>
        </dgm:presLayoutVars>
      </dgm:prSet>
      <dgm:spPr/>
      <dgm:t>
        <a:bodyPr/>
        <a:lstStyle/>
        <a:p>
          <a:endParaRPr lang="en-GB"/>
        </a:p>
      </dgm:t>
    </dgm:pt>
    <dgm:pt modelId="{ED7D646A-C90C-4973-88F5-1D968DB46A0F}" type="pres">
      <dgm:prSet presAssocID="{A185016F-01EF-404D-B755-182F68FBA622}" presName="sibTrans" presStyleCnt="0"/>
      <dgm:spPr/>
    </dgm:pt>
    <dgm:pt modelId="{0BBCE685-FB17-47CF-ACCC-778642A6EDBA}" type="pres">
      <dgm:prSet presAssocID="{CF25FB30-C775-49BA-8964-4EE57070C879}" presName="node" presStyleLbl="node1" presStyleIdx="3" presStyleCnt="6">
        <dgm:presLayoutVars>
          <dgm:bulletEnabled val="1"/>
        </dgm:presLayoutVars>
      </dgm:prSet>
      <dgm:spPr/>
    </dgm:pt>
    <dgm:pt modelId="{36E1AC1D-03A3-4543-AF57-33E5DA8C2550}" type="pres">
      <dgm:prSet presAssocID="{087A7CA8-2AD2-41B6-BD6A-3C80335CC19B}" presName="sibTrans" presStyleCnt="0"/>
      <dgm:spPr/>
    </dgm:pt>
    <dgm:pt modelId="{031B9ABB-94A3-437C-89C9-5517464F8A54}" type="pres">
      <dgm:prSet presAssocID="{E477AC8D-3C39-4E11-A25A-5D99DE915159}" presName="node" presStyleLbl="node1" presStyleIdx="4" presStyleCnt="6">
        <dgm:presLayoutVars>
          <dgm:bulletEnabled val="1"/>
        </dgm:presLayoutVars>
      </dgm:prSet>
      <dgm:spPr/>
    </dgm:pt>
    <dgm:pt modelId="{04C83930-3A7F-4286-8681-83E9428E755C}" type="pres">
      <dgm:prSet presAssocID="{995F9894-2D0C-4619-A25D-29E0BD5315DD}" presName="sibTrans" presStyleCnt="0"/>
      <dgm:spPr/>
    </dgm:pt>
    <dgm:pt modelId="{BDCAECC8-9317-4BC9-BD24-48AF8A70A157}" type="pres">
      <dgm:prSet presAssocID="{739303C7-4C8A-43A1-9051-31655205B7CD}" presName="node" presStyleLbl="node1" presStyleIdx="5" presStyleCnt="6">
        <dgm:presLayoutVars>
          <dgm:bulletEnabled val="1"/>
        </dgm:presLayoutVars>
      </dgm:prSet>
      <dgm:spPr/>
      <dgm:t>
        <a:bodyPr/>
        <a:lstStyle/>
        <a:p>
          <a:endParaRPr lang="en-GB"/>
        </a:p>
      </dgm:t>
    </dgm:pt>
  </dgm:ptLst>
  <dgm:cxnLst>
    <dgm:cxn modelId="{467277D5-824C-4433-8CC9-E7FFB43767BF}" srcId="{0DB935BA-065B-4575-8BFB-989193560EAA}" destId="{81D7C7B9-7365-42ED-B2CD-4710DA440768}" srcOrd="2" destOrd="0" parTransId="{A67A144E-E0BA-43F5-8D8E-67AB82036FAC}" sibTransId="{A185016F-01EF-404D-B755-182F68FBA622}"/>
    <dgm:cxn modelId="{C6E15AB6-7373-4FC5-82DD-BF9B03AE9F05}" type="presOf" srcId="{7791ED28-7F48-4B59-A652-753EA4BBB745}" destId="{1BF088ED-DCC7-4157-A3A1-2D25A4DD6276}" srcOrd="0" destOrd="0" presId="urn:microsoft.com/office/officeart/2005/8/layout/default"/>
    <dgm:cxn modelId="{7388FEA0-C611-45D5-9089-7A7B930302CF}" type="presOf" srcId="{0DB935BA-065B-4575-8BFB-989193560EAA}" destId="{25A506F5-967D-4F3A-848E-8DCF7198818B}" srcOrd="0" destOrd="0" presId="urn:microsoft.com/office/officeart/2005/8/layout/default"/>
    <dgm:cxn modelId="{2724025F-2037-431E-BE66-F0B276262A52}" type="presOf" srcId="{CF25FB30-C775-49BA-8964-4EE57070C879}" destId="{0BBCE685-FB17-47CF-ACCC-778642A6EDBA}" srcOrd="0" destOrd="0" presId="urn:microsoft.com/office/officeart/2005/8/layout/default"/>
    <dgm:cxn modelId="{F3CA78BB-CC5D-45A2-9821-2AA0C57A2505}" type="presOf" srcId="{E477AC8D-3C39-4E11-A25A-5D99DE915159}" destId="{031B9ABB-94A3-437C-89C9-5517464F8A54}" srcOrd="0" destOrd="0" presId="urn:microsoft.com/office/officeart/2005/8/layout/default"/>
    <dgm:cxn modelId="{EA66406A-D1B6-4D21-ADD9-934590D2E1E0}" srcId="{0DB935BA-065B-4575-8BFB-989193560EAA}" destId="{739303C7-4C8A-43A1-9051-31655205B7CD}" srcOrd="5" destOrd="0" parTransId="{7F983E21-F86A-47BE-89A8-DAF913D5E983}" sibTransId="{40E6F3EE-E93A-4E4B-BF49-5B23074799F4}"/>
    <dgm:cxn modelId="{CBE73FA0-6284-4621-8A68-4B8D737151D4}" type="presOf" srcId="{81D7C7B9-7365-42ED-B2CD-4710DA440768}" destId="{B6B0FF98-F941-4FD6-B046-D4979EE3994B}" srcOrd="0" destOrd="0" presId="urn:microsoft.com/office/officeart/2005/8/layout/default"/>
    <dgm:cxn modelId="{FCCD2A0D-DBAE-4CB2-B85E-BD197241C011}" srcId="{0DB935BA-065B-4575-8BFB-989193560EAA}" destId="{86D96165-4BD7-487F-9416-85A7291A62B8}" srcOrd="1" destOrd="0" parTransId="{AB848AE6-8051-4F45-953E-CD13C7EB44EA}" sibTransId="{943196ED-3692-4223-B79A-B651C34FC706}"/>
    <dgm:cxn modelId="{93F1849D-8CD2-4C41-B856-7221051AF21C}" srcId="{0DB935BA-065B-4575-8BFB-989193560EAA}" destId="{7791ED28-7F48-4B59-A652-753EA4BBB745}" srcOrd="0" destOrd="0" parTransId="{7C847C8D-703A-4C33-A38C-9637E11EFEC7}" sibTransId="{E313CB49-E3BE-4299-9055-A5C4005EF13D}"/>
    <dgm:cxn modelId="{9859304E-C4F0-4707-B4E0-83A84D6D1E3D}" srcId="{0DB935BA-065B-4575-8BFB-989193560EAA}" destId="{CF25FB30-C775-49BA-8964-4EE57070C879}" srcOrd="3" destOrd="0" parTransId="{C055320A-FBB0-4D00-94E0-D23DA6DA33B9}" sibTransId="{087A7CA8-2AD2-41B6-BD6A-3C80335CC19B}"/>
    <dgm:cxn modelId="{3A632D64-C4F2-4B19-8CC0-CF64EBF11336}" type="presOf" srcId="{739303C7-4C8A-43A1-9051-31655205B7CD}" destId="{BDCAECC8-9317-4BC9-BD24-48AF8A70A157}" srcOrd="0" destOrd="0" presId="urn:microsoft.com/office/officeart/2005/8/layout/default"/>
    <dgm:cxn modelId="{577F2DDF-6715-428F-B574-A251A3F92C0B}" srcId="{0DB935BA-065B-4575-8BFB-989193560EAA}" destId="{E477AC8D-3C39-4E11-A25A-5D99DE915159}" srcOrd="4" destOrd="0" parTransId="{1A5EE7A3-F6CD-4926-911B-AD44EDBB392B}" sibTransId="{995F9894-2D0C-4619-A25D-29E0BD5315DD}"/>
    <dgm:cxn modelId="{ABAB5AD6-83BD-43AE-808E-8BDABBF2D881}" type="presOf" srcId="{86D96165-4BD7-487F-9416-85A7291A62B8}" destId="{BD1C816D-2D60-4F68-A6C9-9630061EBCEB}" srcOrd="0" destOrd="0" presId="urn:microsoft.com/office/officeart/2005/8/layout/default"/>
    <dgm:cxn modelId="{EFEFAFD0-5ACC-49FD-A69A-0578F67895D6}" type="presParOf" srcId="{25A506F5-967D-4F3A-848E-8DCF7198818B}" destId="{1BF088ED-DCC7-4157-A3A1-2D25A4DD6276}" srcOrd="0" destOrd="0" presId="urn:microsoft.com/office/officeart/2005/8/layout/default"/>
    <dgm:cxn modelId="{933EB038-4721-4E49-9835-1C783A19B085}" type="presParOf" srcId="{25A506F5-967D-4F3A-848E-8DCF7198818B}" destId="{3E3A42CD-4FD6-45EE-877C-1B77DBFD2BF4}" srcOrd="1" destOrd="0" presId="urn:microsoft.com/office/officeart/2005/8/layout/default"/>
    <dgm:cxn modelId="{66D0C9D6-9BB2-4A35-B39C-BC01A60ECFED}" type="presParOf" srcId="{25A506F5-967D-4F3A-848E-8DCF7198818B}" destId="{BD1C816D-2D60-4F68-A6C9-9630061EBCEB}" srcOrd="2" destOrd="0" presId="urn:microsoft.com/office/officeart/2005/8/layout/default"/>
    <dgm:cxn modelId="{5880C8F1-D4C3-4C4B-B71A-EA2999438482}" type="presParOf" srcId="{25A506F5-967D-4F3A-848E-8DCF7198818B}" destId="{FE140E98-5653-4DFF-969A-5664D545ED10}" srcOrd="3" destOrd="0" presId="urn:microsoft.com/office/officeart/2005/8/layout/default"/>
    <dgm:cxn modelId="{02FEECEC-CC87-40DB-8E6B-4B282DF3A44C}" type="presParOf" srcId="{25A506F5-967D-4F3A-848E-8DCF7198818B}" destId="{B6B0FF98-F941-4FD6-B046-D4979EE3994B}" srcOrd="4" destOrd="0" presId="urn:microsoft.com/office/officeart/2005/8/layout/default"/>
    <dgm:cxn modelId="{966538DE-C466-4614-A06A-542E1A3CEC1D}" type="presParOf" srcId="{25A506F5-967D-4F3A-848E-8DCF7198818B}" destId="{ED7D646A-C90C-4973-88F5-1D968DB46A0F}" srcOrd="5" destOrd="0" presId="urn:microsoft.com/office/officeart/2005/8/layout/default"/>
    <dgm:cxn modelId="{737667B6-3623-48D2-B4F5-3CB36BCB97AE}" type="presParOf" srcId="{25A506F5-967D-4F3A-848E-8DCF7198818B}" destId="{0BBCE685-FB17-47CF-ACCC-778642A6EDBA}" srcOrd="6" destOrd="0" presId="urn:microsoft.com/office/officeart/2005/8/layout/default"/>
    <dgm:cxn modelId="{1C3AAB58-B54E-4A63-8F64-820DFADEACBD}" type="presParOf" srcId="{25A506F5-967D-4F3A-848E-8DCF7198818B}" destId="{36E1AC1D-03A3-4543-AF57-33E5DA8C2550}" srcOrd="7" destOrd="0" presId="urn:microsoft.com/office/officeart/2005/8/layout/default"/>
    <dgm:cxn modelId="{0A665F95-3723-4627-9002-5E8DD4F7B1FE}" type="presParOf" srcId="{25A506F5-967D-4F3A-848E-8DCF7198818B}" destId="{031B9ABB-94A3-437C-89C9-5517464F8A54}" srcOrd="8" destOrd="0" presId="urn:microsoft.com/office/officeart/2005/8/layout/default"/>
    <dgm:cxn modelId="{1435144C-F029-4011-B502-C14179698CBD}" type="presParOf" srcId="{25A506F5-967D-4F3A-848E-8DCF7198818B}" destId="{04C83930-3A7F-4286-8681-83E9428E755C}" srcOrd="9" destOrd="0" presId="urn:microsoft.com/office/officeart/2005/8/layout/default"/>
    <dgm:cxn modelId="{E7A18A59-01D9-4538-A3EC-DF02BDFD1F9D}" type="presParOf" srcId="{25A506F5-967D-4F3A-848E-8DCF7198818B}" destId="{BDCAECC8-9317-4BC9-BD24-48AF8A70A15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CD722-E5C5-4568-AFC7-A4687E642F6A}">
      <dsp:nvSpPr>
        <dsp:cNvPr id="0" name=""/>
        <dsp:cNvSpPr/>
      </dsp:nvSpPr>
      <dsp:spPr>
        <a:xfrm>
          <a:off x="916483" y="1984"/>
          <a:ext cx="2030015" cy="12180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Phoned relative &amp; patient</a:t>
          </a:r>
          <a:endParaRPr lang="en-GB" sz="2300" kern="1200" dirty="0"/>
        </a:p>
      </dsp:txBody>
      <dsp:txXfrm>
        <a:off x="916483" y="1984"/>
        <a:ext cx="2030015" cy="1218009"/>
      </dsp:txXfrm>
    </dsp:sp>
    <dsp:sp modelId="{4A71EFCC-ED1D-47D9-B6E3-AF09A1EA9F31}">
      <dsp:nvSpPr>
        <dsp:cNvPr id="0" name=""/>
        <dsp:cNvSpPr/>
      </dsp:nvSpPr>
      <dsp:spPr>
        <a:xfrm>
          <a:off x="3149500" y="1984"/>
          <a:ext cx="2030015" cy="1218009"/>
        </a:xfrm>
        <a:prstGeom prst="rect">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Invited to clinic</a:t>
          </a:r>
          <a:endParaRPr lang="en-GB" sz="2300" kern="1200" dirty="0"/>
        </a:p>
      </dsp:txBody>
      <dsp:txXfrm>
        <a:off x="3149500" y="1984"/>
        <a:ext cx="2030015" cy="1218009"/>
      </dsp:txXfrm>
    </dsp:sp>
    <dsp:sp modelId="{737E2D89-BBFC-4D62-B204-E7F7B0DC40F9}">
      <dsp:nvSpPr>
        <dsp:cNvPr id="0" name=""/>
        <dsp:cNvSpPr/>
      </dsp:nvSpPr>
      <dsp:spPr>
        <a:xfrm>
          <a:off x="916483" y="1422995"/>
          <a:ext cx="2030015" cy="1218009"/>
        </a:xfrm>
        <a:prstGeom prst="rect">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Started medication</a:t>
          </a:r>
          <a:endParaRPr lang="en-GB" sz="2300" kern="1200" dirty="0"/>
        </a:p>
      </dsp:txBody>
      <dsp:txXfrm>
        <a:off x="916483" y="1422995"/>
        <a:ext cx="2030015" cy="1218009"/>
      </dsp:txXfrm>
    </dsp:sp>
    <dsp:sp modelId="{1EB0580F-A501-473D-AB0D-4B5EAFA35F54}">
      <dsp:nvSpPr>
        <dsp:cNvPr id="0" name=""/>
        <dsp:cNvSpPr/>
      </dsp:nvSpPr>
      <dsp:spPr>
        <a:xfrm>
          <a:off x="3149500" y="1422995"/>
          <a:ext cx="2030015" cy="1218009"/>
        </a:xfrm>
        <a:prstGeom prst="rect">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Counselled patient</a:t>
          </a:r>
          <a:endParaRPr lang="en-GB" sz="2300" kern="1200" dirty="0"/>
        </a:p>
      </dsp:txBody>
      <dsp:txXfrm>
        <a:off x="3149500" y="1422995"/>
        <a:ext cx="2030015" cy="1218009"/>
      </dsp:txXfrm>
    </dsp:sp>
    <dsp:sp modelId="{C3E336D0-60AF-41EF-BAAC-E8D3BBF86B0A}">
      <dsp:nvSpPr>
        <dsp:cNvPr id="0" name=""/>
        <dsp:cNvSpPr/>
      </dsp:nvSpPr>
      <dsp:spPr>
        <a:xfrm>
          <a:off x="916483" y="2844006"/>
          <a:ext cx="2030015" cy="1218009"/>
        </a:xfrm>
        <a:prstGeom prst="rect">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Drafting new patient centred guidelines</a:t>
          </a:r>
          <a:endParaRPr lang="en-GB" sz="2300" kern="1200" dirty="0"/>
        </a:p>
      </dsp:txBody>
      <dsp:txXfrm>
        <a:off x="916483" y="2844006"/>
        <a:ext cx="2030015" cy="1218009"/>
      </dsp:txXfrm>
    </dsp:sp>
    <dsp:sp modelId="{6E965A50-00CE-4C06-A88B-9FAC2314CD32}">
      <dsp:nvSpPr>
        <dsp:cNvPr id="0" name=""/>
        <dsp:cNvSpPr/>
      </dsp:nvSpPr>
      <dsp:spPr>
        <a:xfrm>
          <a:off x="3149500" y="2844006"/>
          <a:ext cx="2030015" cy="1218009"/>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Lessons learned</a:t>
          </a:r>
          <a:endParaRPr lang="en-GB" sz="2300" kern="1200" dirty="0"/>
        </a:p>
      </dsp:txBody>
      <dsp:txXfrm>
        <a:off x="3149500" y="2844006"/>
        <a:ext cx="2030015" cy="1218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CD722-E5C5-4568-AFC7-A4687E642F6A}">
      <dsp:nvSpPr>
        <dsp:cNvPr id="0" name=""/>
        <dsp:cNvSpPr/>
      </dsp:nvSpPr>
      <dsp:spPr>
        <a:xfrm>
          <a:off x="916483" y="1984"/>
          <a:ext cx="2030015" cy="12180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Phoned relative &amp; patient</a:t>
          </a:r>
          <a:endParaRPr lang="en-GB" sz="2300" kern="1200" dirty="0"/>
        </a:p>
      </dsp:txBody>
      <dsp:txXfrm>
        <a:off x="916483" y="1984"/>
        <a:ext cx="2030015" cy="1218009"/>
      </dsp:txXfrm>
    </dsp:sp>
    <dsp:sp modelId="{4A71EFCC-ED1D-47D9-B6E3-AF09A1EA9F31}">
      <dsp:nvSpPr>
        <dsp:cNvPr id="0" name=""/>
        <dsp:cNvSpPr/>
      </dsp:nvSpPr>
      <dsp:spPr>
        <a:xfrm>
          <a:off x="3149500" y="1984"/>
          <a:ext cx="2030015" cy="1218009"/>
        </a:xfrm>
        <a:prstGeom prst="rect">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Invited to clinic</a:t>
          </a:r>
          <a:endParaRPr lang="en-GB" sz="2300" kern="1200" dirty="0"/>
        </a:p>
      </dsp:txBody>
      <dsp:txXfrm>
        <a:off x="3149500" y="1984"/>
        <a:ext cx="2030015" cy="1218009"/>
      </dsp:txXfrm>
    </dsp:sp>
    <dsp:sp modelId="{737E2D89-BBFC-4D62-B204-E7F7B0DC40F9}">
      <dsp:nvSpPr>
        <dsp:cNvPr id="0" name=""/>
        <dsp:cNvSpPr/>
      </dsp:nvSpPr>
      <dsp:spPr>
        <a:xfrm>
          <a:off x="916483" y="1422995"/>
          <a:ext cx="2030015" cy="1218009"/>
        </a:xfrm>
        <a:prstGeom prst="rect">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Started medication</a:t>
          </a:r>
          <a:endParaRPr lang="en-GB" sz="2300" kern="1200" dirty="0"/>
        </a:p>
      </dsp:txBody>
      <dsp:txXfrm>
        <a:off x="916483" y="1422995"/>
        <a:ext cx="2030015" cy="1218009"/>
      </dsp:txXfrm>
    </dsp:sp>
    <dsp:sp modelId="{1EB0580F-A501-473D-AB0D-4B5EAFA35F54}">
      <dsp:nvSpPr>
        <dsp:cNvPr id="0" name=""/>
        <dsp:cNvSpPr/>
      </dsp:nvSpPr>
      <dsp:spPr>
        <a:xfrm>
          <a:off x="3149500" y="1422995"/>
          <a:ext cx="2030015" cy="1218009"/>
        </a:xfrm>
        <a:prstGeom prst="rect">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Counselled patient</a:t>
          </a:r>
          <a:endParaRPr lang="en-GB" sz="2300" kern="1200" dirty="0"/>
        </a:p>
      </dsp:txBody>
      <dsp:txXfrm>
        <a:off x="3149500" y="1422995"/>
        <a:ext cx="2030015" cy="1218009"/>
      </dsp:txXfrm>
    </dsp:sp>
    <dsp:sp modelId="{C3E336D0-60AF-41EF-BAAC-E8D3BBF86B0A}">
      <dsp:nvSpPr>
        <dsp:cNvPr id="0" name=""/>
        <dsp:cNvSpPr/>
      </dsp:nvSpPr>
      <dsp:spPr>
        <a:xfrm>
          <a:off x="916483" y="2844006"/>
          <a:ext cx="2030015" cy="1218009"/>
        </a:xfrm>
        <a:prstGeom prst="rect">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Drafting new patient centred guidelines</a:t>
          </a:r>
          <a:endParaRPr lang="en-GB" sz="2300" kern="1200" dirty="0"/>
        </a:p>
      </dsp:txBody>
      <dsp:txXfrm>
        <a:off x="916483" y="2844006"/>
        <a:ext cx="2030015" cy="1218009"/>
      </dsp:txXfrm>
    </dsp:sp>
    <dsp:sp modelId="{6E965A50-00CE-4C06-A88B-9FAC2314CD32}">
      <dsp:nvSpPr>
        <dsp:cNvPr id="0" name=""/>
        <dsp:cNvSpPr/>
      </dsp:nvSpPr>
      <dsp:spPr>
        <a:xfrm>
          <a:off x="3149500" y="2844006"/>
          <a:ext cx="2030015" cy="1218009"/>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Lessons learned</a:t>
          </a:r>
          <a:endParaRPr lang="en-GB" sz="2300" kern="1200" dirty="0"/>
        </a:p>
      </dsp:txBody>
      <dsp:txXfrm>
        <a:off x="3149500" y="2844006"/>
        <a:ext cx="2030015" cy="1218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28595-1299-40AA-B8F1-C908D4522446}">
      <dsp:nvSpPr>
        <dsp:cNvPr id="0" name=""/>
        <dsp:cNvSpPr/>
      </dsp:nvSpPr>
      <dsp:spPr>
        <a:xfrm>
          <a:off x="0" y="573683"/>
          <a:ext cx="2464593" cy="147875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Honesty</a:t>
          </a:r>
          <a:endParaRPr lang="en-GB" sz="3000" kern="1200" dirty="0"/>
        </a:p>
      </dsp:txBody>
      <dsp:txXfrm>
        <a:off x="0" y="573683"/>
        <a:ext cx="2464593" cy="1478756"/>
      </dsp:txXfrm>
    </dsp:sp>
    <dsp:sp modelId="{59503B39-D5F6-4D60-BB44-5E4BFD80AAD6}">
      <dsp:nvSpPr>
        <dsp:cNvPr id="0" name=""/>
        <dsp:cNvSpPr/>
      </dsp:nvSpPr>
      <dsp:spPr>
        <a:xfrm>
          <a:off x="2711053" y="573683"/>
          <a:ext cx="2464593" cy="1478756"/>
        </a:xfrm>
        <a:prstGeom prst="rect">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Peer review</a:t>
          </a:r>
          <a:endParaRPr lang="en-GB" sz="3000" kern="1200" dirty="0"/>
        </a:p>
      </dsp:txBody>
      <dsp:txXfrm>
        <a:off x="2711053" y="573683"/>
        <a:ext cx="2464593" cy="1478756"/>
      </dsp:txXfrm>
    </dsp:sp>
    <dsp:sp modelId="{37F90050-D5CD-4C70-83AD-372FF77556D2}">
      <dsp:nvSpPr>
        <dsp:cNvPr id="0" name=""/>
        <dsp:cNvSpPr/>
      </dsp:nvSpPr>
      <dsp:spPr>
        <a:xfrm>
          <a:off x="5422106" y="573683"/>
          <a:ext cx="2464593" cy="1478756"/>
        </a:xfrm>
        <a:prstGeom prst="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Acceptance of imperfection</a:t>
          </a:r>
          <a:endParaRPr lang="en-GB" sz="3000" kern="1200" dirty="0"/>
        </a:p>
      </dsp:txBody>
      <dsp:txXfrm>
        <a:off x="5422106" y="573683"/>
        <a:ext cx="2464593" cy="1478756"/>
      </dsp:txXfrm>
    </dsp:sp>
    <dsp:sp modelId="{33D879EC-9C72-4F3A-8115-7711AA3B7D07}">
      <dsp:nvSpPr>
        <dsp:cNvPr id="0" name=""/>
        <dsp:cNvSpPr/>
      </dsp:nvSpPr>
      <dsp:spPr>
        <a:xfrm>
          <a:off x="1355526" y="2298898"/>
          <a:ext cx="2464593" cy="1478756"/>
        </a:xfrm>
        <a:prstGeom prst="rect">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Confidence</a:t>
          </a:r>
          <a:endParaRPr lang="en-GB" sz="3000" kern="1200" dirty="0"/>
        </a:p>
      </dsp:txBody>
      <dsp:txXfrm>
        <a:off x="1355526" y="2298898"/>
        <a:ext cx="2464593" cy="1478756"/>
      </dsp:txXfrm>
    </dsp:sp>
    <dsp:sp modelId="{C7FD29E6-0570-446C-A847-980F5A17E3F6}">
      <dsp:nvSpPr>
        <dsp:cNvPr id="0" name=""/>
        <dsp:cNvSpPr/>
      </dsp:nvSpPr>
      <dsp:spPr>
        <a:xfrm>
          <a:off x="4066579" y="2298898"/>
          <a:ext cx="2464593" cy="1478756"/>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Respect</a:t>
          </a:r>
          <a:endParaRPr lang="en-GB" sz="3000" kern="1200" dirty="0"/>
        </a:p>
      </dsp:txBody>
      <dsp:txXfrm>
        <a:off x="4066579" y="2298898"/>
        <a:ext cx="2464593" cy="1478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088ED-DCC7-4157-A3A1-2D25A4DD6276}">
      <dsp:nvSpPr>
        <dsp:cNvPr id="0" name=""/>
        <dsp:cNvSpPr/>
      </dsp:nvSpPr>
      <dsp:spPr>
        <a:xfrm>
          <a:off x="916483" y="1984"/>
          <a:ext cx="2030015" cy="121800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AMU briefing</a:t>
          </a:r>
          <a:endParaRPr lang="en-GB" sz="2400" kern="1200" dirty="0"/>
        </a:p>
      </dsp:txBody>
      <dsp:txXfrm>
        <a:off x="916483" y="1984"/>
        <a:ext cx="2030015" cy="1218009"/>
      </dsp:txXfrm>
    </dsp:sp>
    <dsp:sp modelId="{BD1C816D-2D60-4F68-A6C9-9630061EBCEB}">
      <dsp:nvSpPr>
        <dsp:cNvPr id="0" name=""/>
        <dsp:cNvSpPr/>
      </dsp:nvSpPr>
      <dsp:spPr>
        <a:xfrm>
          <a:off x="3149500" y="1984"/>
          <a:ext cx="2030015" cy="1218009"/>
        </a:xfrm>
        <a:prstGeom prst="rect">
          <a:avLst/>
        </a:prstGeom>
        <a:gradFill rotWithShape="0">
          <a:gsLst>
            <a:gs pos="0">
              <a:schemeClr val="accent4">
                <a:hueOff val="2079139"/>
                <a:satOff val="-9594"/>
                <a:lumOff val="353"/>
                <a:alphaOff val="0"/>
                <a:satMod val="103000"/>
                <a:lumMod val="102000"/>
                <a:tint val="94000"/>
              </a:schemeClr>
            </a:gs>
            <a:gs pos="50000">
              <a:schemeClr val="accent4">
                <a:hueOff val="2079139"/>
                <a:satOff val="-9594"/>
                <a:lumOff val="353"/>
                <a:alphaOff val="0"/>
                <a:satMod val="110000"/>
                <a:lumMod val="100000"/>
                <a:shade val="100000"/>
              </a:schemeClr>
            </a:gs>
            <a:gs pos="100000">
              <a:schemeClr val="accent4">
                <a:hueOff val="2079139"/>
                <a:satOff val="-9594"/>
                <a:lumOff val="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A real impact on staff</a:t>
          </a:r>
          <a:endParaRPr lang="en-GB" sz="2400" kern="1200" dirty="0"/>
        </a:p>
      </dsp:txBody>
      <dsp:txXfrm>
        <a:off x="3149500" y="1984"/>
        <a:ext cx="2030015" cy="1218009"/>
      </dsp:txXfrm>
    </dsp:sp>
    <dsp:sp modelId="{B6B0FF98-F941-4FD6-B046-D4979EE3994B}">
      <dsp:nvSpPr>
        <dsp:cNvPr id="0" name=""/>
        <dsp:cNvSpPr/>
      </dsp:nvSpPr>
      <dsp:spPr>
        <a:xfrm>
          <a:off x="916483" y="1422995"/>
          <a:ext cx="2030015" cy="1218009"/>
        </a:xfrm>
        <a:prstGeom prst="rect">
          <a:avLst/>
        </a:prstGeom>
        <a:gradFill rotWithShape="0">
          <a:gsLst>
            <a:gs pos="0">
              <a:schemeClr val="accent4">
                <a:hueOff val="4158277"/>
                <a:satOff val="-19187"/>
                <a:lumOff val="706"/>
                <a:alphaOff val="0"/>
                <a:satMod val="103000"/>
                <a:lumMod val="102000"/>
                <a:tint val="94000"/>
              </a:schemeClr>
            </a:gs>
            <a:gs pos="50000">
              <a:schemeClr val="accent4">
                <a:hueOff val="4158277"/>
                <a:satOff val="-19187"/>
                <a:lumOff val="706"/>
                <a:alphaOff val="0"/>
                <a:satMod val="110000"/>
                <a:lumMod val="100000"/>
                <a:shade val="100000"/>
              </a:schemeClr>
            </a:gs>
            <a:gs pos="100000">
              <a:schemeClr val="accent4">
                <a:hueOff val="4158277"/>
                <a:satOff val="-19187"/>
                <a:lumOff val="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Empathy</a:t>
          </a:r>
          <a:endParaRPr lang="en-GB" sz="2400" kern="1200" dirty="0"/>
        </a:p>
      </dsp:txBody>
      <dsp:txXfrm>
        <a:off x="916483" y="1422995"/>
        <a:ext cx="2030015" cy="1218009"/>
      </dsp:txXfrm>
    </dsp:sp>
    <dsp:sp modelId="{0BBCE685-FB17-47CF-ACCC-778642A6EDBA}">
      <dsp:nvSpPr>
        <dsp:cNvPr id="0" name=""/>
        <dsp:cNvSpPr/>
      </dsp:nvSpPr>
      <dsp:spPr>
        <a:xfrm>
          <a:off x="3149500" y="1422995"/>
          <a:ext cx="2030015" cy="1218009"/>
        </a:xfrm>
        <a:prstGeom prst="rect">
          <a:avLst/>
        </a:prstGeom>
        <a:gradFill rotWithShape="0">
          <a:gsLst>
            <a:gs pos="0">
              <a:schemeClr val="accent4">
                <a:hueOff val="6237415"/>
                <a:satOff val="-28781"/>
                <a:lumOff val="1059"/>
                <a:alphaOff val="0"/>
                <a:satMod val="103000"/>
                <a:lumMod val="102000"/>
                <a:tint val="94000"/>
              </a:schemeClr>
            </a:gs>
            <a:gs pos="50000">
              <a:schemeClr val="accent4">
                <a:hueOff val="6237415"/>
                <a:satOff val="-28781"/>
                <a:lumOff val="1059"/>
                <a:alphaOff val="0"/>
                <a:satMod val="110000"/>
                <a:lumMod val="100000"/>
                <a:shade val="100000"/>
              </a:schemeClr>
            </a:gs>
            <a:gs pos="100000">
              <a:schemeClr val="accent4">
                <a:hueOff val="6237415"/>
                <a:satOff val="-28781"/>
                <a:lumOff val="1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A desire to do better</a:t>
          </a:r>
          <a:endParaRPr lang="en-GB" sz="2400" kern="1200" dirty="0"/>
        </a:p>
      </dsp:txBody>
      <dsp:txXfrm>
        <a:off x="3149500" y="1422995"/>
        <a:ext cx="2030015" cy="1218009"/>
      </dsp:txXfrm>
    </dsp:sp>
    <dsp:sp modelId="{031B9ABB-94A3-437C-89C9-5517464F8A54}">
      <dsp:nvSpPr>
        <dsp:cNvPr id="0" name=""/>
        <dsp:cNvSpPr/>
      </dsp:nvSpPr>
      <dsp:spPr>
        <a:xfrm>
          <a:off x="916483" y="2844006"/>
          <a:ext cx="2030015" cy="1218009"/>
        </a:xfrm>
        <a:prstGeom prst="rect">
          <a:avLst/>
        </a:prstGeom>
        <a:gradFill rotWithShape="0">
          <a:gsLst>
            <a:gs pos="0">
              <a:schemeClr val="accent4">
                <a:hueOff val="8316554"/>
                <a:satOff val="-38374"/>
                <a:lumOff val="1412"/>
                <a:alphaOff val="0"/>
                <a:satMod val="103000"/>
                <a:lumMod val="102000"/>
                <a:tint val="94000"/>
              </a:schemeClr>
            </a:gs>
            <a:gs pos="50000">
              <a:schemeClr val="accent4">
                <a:hueOff val="8316554"/>
                <a:satOff val="-38374"/>
                <a:lumOff val="1412"/>
                <a:alphaOff val="0"/>
                <a:satMod val="110000"/>
                <a:lumMod val="100000"/>
                <a:shade val="100000"/>
              </a:schemeClr>
            </a:gs>
            <a:gs pos="100000">
              <a:schemeClr val="accent4">
                <a:hueOff val="8316554"/>
                <a:satOff val="-38374"/>
                <a:lumOff val="1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Awareness of future patients</a:t>
          </a:r>
          <a:endParaRPr lang="en-GB" sz="2400" kern="1200" dirty="0"/>
        </a:p>
      </dsp:txBody>
      <dsp:txXfrm>
        <a:off x="916483" y="2844006"/>
        <a:ext cx="2030015" cy="1218009"/>
      </dsp:txXfrm>
    </dsp:sp>
    <dsp:sp modelId="{BDCAECC8-9317-4BC9-BD24-48AF8A70A157}">
      <dsp:nvSpPr>
        <dsp:cNvPr id="0" name=""/>
        <dsp:cNvSpPr/>
      </dsp:nvSpPr>
      <dsp:spPr>
        <a:xfrm>
          <a:off x="3149500" y="2844006"/>
          <a:ext cx="2030015" cy="1218009"/>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Direct anonymous feedback</a:t>
          </a:r>
          <a:endParaRPr lang="en-GB" sz="2400" kern="1200" dirty="0"/>
        </a:p>
      </dsp:txBody>
      <dsp:txXfrm>
        <a:off x="3149500"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91ED29-3580-4D8D-BE96-754F8DF16D58}" type="datetimeFigureOut">
              <a:rPr lang="en-GB" smtClean="0"/>
              <a:t>04/11/2014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776D9-54A2-416B-BAB7-F9559D631AE1}" type="slidenum">
              <a:rPr lang="en-GB" smtClean="0"/>
              <a:t>‹#›</a:t>
            </a:fld>
            <a:endParaRPr lang="en-GB"/>
          </a:p>
        </p:txBody>
      </p:sp>
    </p:spTree>
    <p:extLst>
      <p:ext uri="{BB962C8B-B14F-4D97-AF65-F5344CB8AC3E}">
        <p14:creationId xmlns:p14="http://schemas.microsoft.com/office/powerpoint/2010/main" val="4065458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91ED29-3580-4D8D-BE96-754F8DF16D58}" type="datetimeFigureOut">
              <a:rPr lang="en-GB" smtClean="0"/>
              <a:t>04/11/2014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776D9-54A2-416B-BAB7-F9559D631AE1}" type="slidenum">
              <a:rPr lang="en-GB" smtClean="0"/>
              <a:t>‹#›</a:t>
            </a:fld>
            <a:endParaRPr lang="en-GB"/>
          </a:p>
        </p:txBody>
      </p:sp>
    </p:spTree>
    <p:extLst>
      <p:ext uri="{BB962C8B-B14F-4D97-AF65-F5344CB8AC3E}">
        <p14:creationId xmlns:p14="http://schemas.microsoft.com/office/powerpoint/2010/main" val="397508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91ED29-3580-4D8D-BE96-754F8DF16D58}" type="datetimeFigureOut">
              <a:rPr lang="en-GB" smtClean="0"/>
              <a:t>04/11/2014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776D9-54A2-416B-BAB7-F9559D631AE1}" type="slidenum">
              <a:rPr lang="en-GB" smtClean="0"/>
              <a:t>‹#›</a:t>
            </a:fld>
            <a:endParaRPr lang="en-GB"/>
          </a:p>
        </p:txBody>
      </p:sp>
    </p:spTree>
    <p:extLst>
      <p:ext uri="{BB962C8B-B14F-4D97-AF65-F5344CB8AC3E}">
        <p14:creationId xmlns:p14="http://schemas.microsoft.com/office/powerpoint/2010/main" val="47042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91ED29-3580-4D8D-BE96-754F8DF16D58}" type="datetimeFigureOut">
              <a:rPr lang="en-GB" smtClean="0"/>
              <a:t>04/11/2014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776D9-54A2-416B-BAB7-F9559D631AE1}" type="slidenum">
              <a:rPr lang="en-GB" smtClean="0"/>
              <a:t>‹#›</a:t>
            </a:fld>
            <a:endParaRPr lang="en-GB"/>
          </a:p>
        </p:txBody>
      </p:sp>
    </p:spTree>
    <p:extLst>
      <p:ext uri="{BB962C8B-B14F-4D97-AF65-F5344CB8AC3E}">
        <p14:creationId xmlns:p14="http://schemas.microsoft.com/office/powerpoint/2010/main" val="77182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91ED29-3580-4D8D-BE96-754F8DF16D58}" type="datetimeFigureOut">
              <a:rPr lang="en-GB" smtClean="0"/>
              <a:t>04/11/2014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776D9-54A2-416B-BAB7-F9559D631AE1}" type="slidenum">
              <a:rPr lang="en-GB" smtClean="0"/>
              <a:t>‹#›</a:t>
            </a:fld>
            <a:endParaRPr lang="en-GB"/>
          </a:p>
        </p:txBody>
      </p:sp>
    </p:spTree>
    <p:extLst>
      <p:ext uri="{BB962C8B-B14F-4D97-AF65-F5344CB8AC3E}">
        <p14:creationId xmlns:p14="http://schemas.microsoft.com/office/powerpoint/2010/main" val="376033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91ED29-3580-4D8D-BE96-754F8DF16D58}" type="datetimeFigureOut">
              <a:rPr lang="en-GB" smtClean="0"/>
              <a:t>04/11/2014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776D9-54A2-416B-BAB7-F9559D631AE1}" type="slidenum">
              <a:rPr lang="en-GB" smtClean="0"/>
              <a:t>‹#›</a:t>
            </a:fld>
            <a:endParaRPr lang="en-GB"/>
          </a:p>
        </p:txBody>
      </p:sp>
    </p:spTree>
    <p:extLst>
      <p:ext uri="{BB962C8B-B14F-4D97-AF65-F5344CB8AC3E}">
        <p14:creationId xmlns:p14="http://schemas.microsoft.com/office/powerpoint/2010/main" val="328928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91ED29-3580-4D8D-BE96-754F8DF16D58}" type="datetimeFigureOut">
              <a:rPr lang="en-GB" smtClean="0"/>
              <a:t>04/11/2014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8776D9-54A2-416B-BAB7-F9559D631AE1}" type="slidenum">
              <a:rPr lang="en-GB" smtClean="0"/>
              <a:t>‹#›</a:t>
            </a:fld>
            <a:endParaRPr lang="en-GB"/>
          </a:p>
        </p:txBody>
      </p:sp>
    </p:spTree>
    <p:extLst>
      <p:ext uri="{BB962C8B-B14F-4D97-AF65-F5344CB8AC3E}">
        <p14:creationId xmlns:p14="http://schemas.microsoft.com/office/powerpoint/2010/main" val="400066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91ED29-3580-4D8D-BE96-754F8DF16D58}" type="datetimeFigureOut">
              <a:rPr lang="en-GB" smtClean="0"/>
              <a:t>04/11/2014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8776D9-54A2-416B-BAB7-F9559D631AE1}" type="slidenum">
              <a:rPr lang="en-GB" smtClean="0"/>
              <a:t>‹#›</a:t>
            </a:fld>
            <a:endParaRPr lang="en-GB"/>
          </a:p>
        </p:txBody>
      </p:sp>
    </p:spTree>
    <p:extLst>
      <p:ext uri="{BB962C8B-B14F-4D97-AF65-F5344CB8AC3E}">
        <p14:creationId xmlns:p14="http://schemas.microsoft.com/office/powerpoint/2010/main" val="148555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1ED29-3580-4D8D-BE96-754F8DF16D58}" type="datetimeFigureOut">
              <a:rPr lang="en-GB" smtClean="0"/>
              <a:t>04/11/2014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8776D9-54A2-416B-BAB7-F9559D631AE1}" type="slidenum">
              <a:rPr lang="en-GB" smtClean="0"/>
              <a:t>‹#›</a:t>
            </a:fld>
            <a:endParaRPr lang="en-GB"/>
          </a:p>
        </p:txBody>
      </p:sp>
    </p:spTree>
    <p:extLst>
      <p:ext uri="{BB962C8B-B14F-4D97-AF65-F5344CB8AC3E}">
        <p14:creationId xmlns:p14="http://schemas.microsoft.com/office/powerpoint/2010/main" val="144807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1ED29-3580-4D8D-BE96-754F8DF16D58}" type="datetimeFigureOut">
              <a:rPr lang="en-GB" smtClean="0"/>
              <a:t>04/11/2014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776D9-54A2-416B-BAB7-F9559D631AE1}" type="slidenum">
              <a:rPr lang="en-GB" smtClean="0"/>
              <a:t>‹#›</a:t>
            </a:fld>
            <a:endParaRPr lang="en-GB"/>
          </a:p>
        </p:txBody>
      </p:sp>
    </p:spTree>
    <p:extLst>
      <p:ext uri="{BB962C8B-B14F-4D97-AF65-F5344CB8AC3E}">
        <p14:creationId xmlns:p14="http://schemas.microsoft.com/office/powerpoint/2010/main" val="46320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1ED29-3580-4D8D-BE96-754F8DF16D58}" type="datetimeFigureOut">
              <a:rPr lang="en-GB" smtClean="0"/>
              <a:t>04/11/2014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776D9-54A2-416B-BAB7-F9559D631AE1}" type="slidenum">
              <a:rPr lang="en-GB" smtClean="0"/>
              <a:t>‹#›</a:t>
            </a:fld>
            <a:endParaRPr lang="en-GB"/>
          </a:p>
        </p:txBody>
      </p:sp>
    </p:spTree>
    <p:extLst>
      <p:ext uri="{BB962C8B-B14F-4D97-AF65-F5344CB8AC3E}">
        <p14:creationId xmlns:p14="http://schemas.microsoft.com/office/powerpoint/2010/main" val="29622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1ED29-3580-4D8D-BE96-754F8DF16D58}" type="datetimeFigureOut">
              <a:rPr lang="en-GB" smtClean="0"/>
              <a:t>04/11/2014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776D9-54A2-416B-BAB7-F9559D631AE1}"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40681" y="93641"/>
            <a:ext cx="2785441" cy="46015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4300" y="6356351"/>
            <a:ext cx="2051050" cy="409485"/>
          </a:xfrm>
          <a:prstGeom prst="rect">
            <a:avLst/>
          </a:prstGeom>
        </p:spPr>
      </p:pic>
    </p:spTree>
    <p:extLst>
      <p:ext uri="{BB962C8B-B14F-4D97-AF65-F5344CB8AC3E}">
        <p14:creationId xmlns:p14="http://schemas.microsoft.com/office/powerpoint/2010/main" val="1894814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ben.mearns@sash.nhs.uk"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ben.mearns@sash.nhs.u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The Impact of Patient Opinion in an Acute Trust</a:t>
            </a:r>
            <a:endParaRPr lang="en-GB" dirty="0"/>
          </a:p>
        </p:txBody>
      </p:sp>
      <p:sp>
        <p:nvSpPr>
          <p:cNvPr id="3" name="Subtitle 2"/>
          <p:cNvSpPr>
            <a:spLocks noGrp="1"/>
          </p:cNvSpPr>
          <p:nvPr>
            <p:ph type="subTitle" idx="1"/>
          </p:nvPr>
        </p:nvSpPr>
        <p:spPr/>
        <p:txBody>
          <a:bodyPr>
            <a:normAutofit lnSpcReduction="10000"/>
          </a:bodyPr>
          <a:lstStyle/>
          <a:p>
            <a:r>
              <a:rPr lang="en-GB" dirty="0" smtClean="0"/>
              <a:t>Dr Ben Mearns</a:t>
            </a:r>
          </a:p>
          <a:p>
            <a:r>
              <a:rPr lang="en-GB" dirty="0" smtClean="0"/>
              <a:t>Clinical Lead for Acute &amp; Elderly Medicine</a:t>
            </a:r>
          </a:p>
          <a:p>
            <a:r>
              <a:rPr lang="en-GB" dirty="0" smtClean="0"/>
              <a:t>Surrey &amp; Sussex Healthcare NHS Trust</a:t>
            </a:r>
          </a:p>
          <a:p>
            <a:r>
              <a:rPr lang="en-GB" dirty="0" smtClean="0"/>
              <a:t>5</a:t>
            </a:r>
            <a:r>
              <a:rPr lang="en-GB" baseline="30000" dirty="0" smtClean="0"/>
              <a:t>th</a:t>
            </a:r>
            <a:r>
              <a:rPr lang="en-GB" dirty="0" smtClean="0"/>
              <a:t> November 2014</a:t>
            </a:r>
            <a:endParaRPr lang="en-GB" dirty="0"/>
          </a:p>
        </p:txBody>
      </p:sp>
    </p:spTree>
    <p:extLst>
      <p:ext uri="{BB962C8B-B14F-4D97-AF65-F5344CB8AC3E}">
        <p14:creationId xmlns:p14="http://schemas.microsoft.com/office/powerpoint/2010/main" val="399306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1441" y="2529453"/>
            <a:ext cx="5858400" cy="1754326"/>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Moving from </a:t>
            </a:r>
            <a:r>
              <a:rPr lang="en-US" sz="5400" b="1" dirty="0" smtClean="0">
                <a:ln w="22225">
                  <a:solidFill>
                    <a:schemeClr val="accent2"/>
                  </a:solidFill>
                  <a:prstDash val="solid"/>
                </a:ln>
                <a:solidFill>
                  <a:schemeClr val="accent2">
                    <a:lumMod val="40000"/>
                    <a:lumOff val="60000"/>
                  </a:schemeClr>
                </a:solidFill>
              </a:rPr>
              <a:t>blame</a:t>
            </a:r>
          </a:p>
          <a:p>
            <a:pPr algn="ctr"/>
            <a:r>
              <a:rPr lang="en-US" sz="5400" dirty="0" smtClean="0">
                <a:ln w="0"/>
                <a:effectLst>
                  <a:outerShdw blurRad="38100" dist="19050" dir="2700000" algn="tl" rotWithShape="0">
                    <a:schemeClr val="dk1">
                      <a:alpha val="40000"/>
                    </a:schemeClr>
                  </a:outerShdw>
                </a:effectLst>
              </a:rPr>
              <a:t>to </a:t>
            </a: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responsibility</a:t>
            </a:r>
            <a:endParaRPr 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464334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0873" y="2529453"/>
            <a:ext cx="7919540" cy="1754326"/>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Moving from </a:t>
            </a:r>
            <a:r>
              <a:rPr lang="en-US" sz="5400" b="1" dirty="0" smtClean="0">
                <a:ln w="22225">
                  <a:solidFill>
                    <a:schemeClr val="accent2"/>
                  </a:solidFill>
                  <a:prstDash val="solid"/>
                </a:ln>
                <a:solidFill>
                  <a:schemeClr val="accent2">
                    <a:lumMod val="40000"/>
                    <a:lumOff val="60000"/>
                  </a:schemeClr>
                </a:solidFill>
              </a:rPr>
              <a:t>confrontation</a:t>
            </a:r>
          </a:p>
          <a:p>
            <a:pPr algn="ctr"/>
            <a:r>
              <a:rPr lang="en-US" sz="5400" dirty="0" smtClean="0">
                <a:ln w="0"/>
                <a:effectLst>
                  <a:outerShdw blurRad="38100" dist="19050" dir="2700000" algn="tl" rotWithShape="0">
                    <a:schemeClr val="dk1">
                      <a:alpha val="40000"/>
                    </a:schemeClr>
                  </a:outerShdw>
                </a:effectLst>
              </a:rPr>
              <a:t>to </a:t>
            </a: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problem solving</a:t>
            </a:r>
            <a:endParaRPr 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886737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the difference?</a:t>
            </a:r>
            <a:endParaRPr lang="en-GB" dirty="0"/>
          </a:p>
        </p:txBody>
      </p:sp>
      <p:sp>
        <p:nvSpPr>
          <p:cNvPr id="3" name="Text Placeholder 2"/>
          <p:cNvSpPr>
            <a:spLocks noGrp="1"/>
          </p:cNvSpPr>
          <p:nvPr>
            <p:ph type="body" idx="1"/>
          </p:nvPr>
        </p:nvSpPr>
        <p:spPr/>
        <p:txBody>
          <a:bodyPr>
            <a:normAutofit/>
          </a:bodyPr>
          <a:lstStyle/>
          <a:p>
            <a:pPr algn="ctr"/>
            <a:r>
              <a:rPr lang="en-US" sz="4000" dirty="0" smtClean="0">
                <a:ln w="22225">
                  <a:solidFill>
                    <a:schemeClr val="accent2"/>
                  </a:solidFill>
                  <a:prstDash val="solid"/>
                </a:ln>
                <a:solidFill>
                  <a:schemeClr val="accent2">
                    <a:lumMod val="40000"/>
                    <a:lumOff val="60000"/>
                  </a:schemeClr>
                </a:solidFill>
              </a:rPr>
              <a:t>confrontation</a:t>
            </a:r>
            <a:endParaRPr lang="en-US" sz="4000" dirty="0">
              <a:ln w="22225">
                <a:solidFill>
                  <a:schemeClr val="accent2"/>
                </a:solidFill>
                <a:prstDash val="solid"/>
              </a:ln>
              <a:solidFill>
                <a:schemeClr val="accent2">
                  <a:lumMod val="40000"/>
                  <a:lumOff val="60000"/>
                </a:schemeClr>
              </a:solidFill>
            </a:endParaRPr>
          </a:p>
        </p:txBody>
      </p:sp>
      <p:sp>
        <p:nvSpPr>
          <p:cNvPr id="4" name="Content Placeholder 3"/>
          <p:cNvSpPr>
            <a:spLocks noGrp="1"/>
          </p:cNvSpPr>
          <p:nvPr>
            <p:ph sz="half" idx="2"/>
          </p:nvPr>
        </p:nvSpPr>
        <p:spPr/>
        <p:txBody>
          <a:bodyPr>
            <a:normAutofit fontScale="92500" lnSpcReduction="10000"/>
          </a:bodyPr>
          <a:lstStyle/>
          <a:p>
            <a:r>
              <a:rPr lang="en-GB" dirty="0" smtClean="0"/>
              <a:t>Negative</a:t>
            </a:r>
          </a:p>
          <a:p>
            <a:r>
              <a:rPr lang="en-GB" dirty="0" smtClean="0"/>
              <a:t>Threatening</a:t>
            </a:r>
          </a:p>
          <a:p>
            <a:r>
              <a:rPr lang="en-GB" dirty="0" smtClean="0"/>
              <a:t>High thresholds</a:t>
            </a:r>
          </a:p>
          <a:p>
            <a:r>
              <a:rPr lang="en-GB" dirty="0" smtClean="0"/>
              <a:t>Feels wrong</a:t>
            </a:r>
          </a:p>
          <a:p>
            <a:r>
              <a:rPr lang="en-GB" dirty="0" smtClean="0"/>
              <a:t>Takes time</a:t>
            </a:r>
          </a:p>
          <a:p>
            <a:r>
              <a:rPr lang="en-GB" dirty="0" smtClean="0"/>
              <a:t>Explanatory</a:t>
            </a:r>
          </a:p>
          <a:p>
            <a:r>
              <a:rPr lang="en-GB" dirty="0" smtClean="0"/>
              <a:t>Lack of trust</a:t>
            </a:r>
          </a:p>
          <a:p>
            <a:r>
              <a:rPr lang="en-GB" dirty="0" smtClean="0"/>
              <a:t>“No winners”</a:t>
            </a:r>
          </a:p>
        </p:txBody>
      </p:sp>
      <p:sp>
        <p:nvSpPr>
          <p:cNvPr id="5" name="Text Placeholder 4"/>
          <p:cNvSpPr>
            <a:spLocks noGrp="1"/>
          </p:cNvSpPr>
          <p:nvPr>
            <p:ph type="body" sz="quarter" idx="3"/>
          </p:nvPr>
        </p:nvSpPr>
        <p:spPr/>
        <p:txBody>
          <a:bodyPr>
            <a:noAutofit/>
          </a:bodyPr>
          <a:lstStyle/>
          <a:p>
            <a:r>
              <a:rPr lang="en-US" sz="4000" spc="50" dirty="0">
                <a:ln w="9525" cmpd="sng">
                  <a:solidFill>
                    <a:schemeClr val="accent1"/>
                  </a:solidFill>
                  <a:prstDash val="solid"/>
                </a:ln>
                <a:solidFill>
                  <a:srgbClr val="70AD47">
                    <a:tint val="1000"/>
                  </a:srgbClr>
                </a:solidFill>
                <a:effectLst>
                  <a:glow rad="38100">
                    <a:schemeClr val="accent1">
                      <a:alpha val="40000"/>
                    </a:schemeClr>
                  </a:glow>
                </a:effectLst>
              </a:rPr>
              <a:t>problem </a:t>
            </a:r>
            <a:r>
              <a:rPr lang="en-US" sz="4000" spc="50" dirty="0" smtClean="0">
                <a:ln w="9525" cmpd="sng">
                  <a:solidFill>
                    <a:schemeClr val="accent1"/>
                  </a:solidFill>
                  <a:prstDash val="solid"/>
                </a:ln>
                <a:solidFill>
                  <a:srgbClr val="70AD47">
                    <a:tint val="1000"/>
                  </a:srgbClr>
                </a:solidFill>
                <a:effectLst>
                  <a:glow rad="38100">
                    <a:schemeClr val="accent1">
                      <a:alpha val="40000"/>
                    </a:schemeClr>
                  </a:glow>
                </a:effectLst>
              </a:rPr>
              <a:t>solving</a:t>
            </a:r>
            <a:endParaRPr lang="en-US" sz="4000"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Content Placeholder 5"/>
          <p:cNvSpPr>
            <a:spLocks noGrp="1"/>
          </p:cNvSpPr>
          <p:nvPr>
            <p:ph sz="quarter" idx="4"/>
          </p:nvPr>
        </p:nvSpPr>
        <p:spPr/>
        <p:txBody>
          <a:bodyPr>
            <a:normAutofit fontScale="92500" lnSpcReduction="10000"/>
          </a:bodyPr>
          <a:lstStyle/>
          <a:p>
            <a:r>
              <a:rPr lang="en-GB" dirty="0" smtClean="0"/>
              <a:t>Positive</a:t>
            </a:r>
          </a:p>
          <a:p>
            <a:r>
              <a:rPr lang="en-GB" dirty="0" smtClean="0"/>
              <a:t>Conversation</a:t>
            </a:r>
          </a:p>
          <a:p>
            <a:r>
              <a:rPr lang="en-GB" dirty="0" smtClean="0"/>
              <a:t>Lower thresholds</a:t>
            </a:r>
          </a:p>
          <a:p>
            <a:r>
              <a:rPr lang="en-GB" dirty="0" smtClean="0"/>
              <a:t>Feels right</a:t>
            </a:r>
          </a:p>
          <a:p>
            <a:r>
              <a:rPr lang="en-GB" dirty="0" smtClean="0"/>
              <a:t>Faster response</a:t>
            </a:r>
          </a:p>
          <a:p>
            <a:r>
              <a:rPr lang="en-GB" dirty="0" smtClean="0"/>
              <a:t>Call to action</a:t>
            </a:r>
          </a:p>
          <a:p>
            <a:r>
              <a:rPr lang="en-GB" dirty="0" smtClean="0"/>
              <a:t>Trust can be earned</a:t>
            </a:r>
          </a:p>
          <a:p>
            <a:r>
              <a:rPr lang="en-GB" dirty="0" smtClean="0"/>
              <a:t>“…this was helpful”</a:t>
            </a:r>
            <a:endParaRPr lang="en-GB" dirty="0"/>
          </a:p>
        </p:txBody>
      </p:sp>
    </p:spTree>
    <p:extLst>
      <p:ext uri="{BB962C8B-B14F-4D97-AF65-F5344CB8AC3E}">
        <p14:creationId xmlns:p14="http://schemas.microsoft.com/office/powerpoint/2010/main" val="1850941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7" y="605307"/>
            <a:ext cx="8605497" cy="5722120"/>
          </a:xfrm>
          <a:prstGeom prst="rect">
            <a:avLst/>
          </a:prstGeom>
        </p:spPr>
      </p:pic>
    </p:spTree>
    <p:extLst>
      <p:ext uri="{BB962C8B-B14F-4D97-AF65-F5344CB8AC3E}">
        <p14:creationId xmlns:p14="http://schemas.microsoft.com/office/powerpoint/2010/main" val="4238018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378" t="29733" r="13273" b="26364"/>
          <a:stretch/>
        </p:blipFill>
        <p:spPr>
          <a:xfrm>
            <a:off x="-50800" y="1807096"/>
            <a:ext cx="9194799" cy="3038316"/>
          </a:xfrm>
          <a:prstGeom prst="rect">
            <a:avLst/>
          </a:prstGeom>
        </p:spPr>
      </p:pic>
    </p:spTree>
    <p:extLst>
      <p:ext uri="{BB962C8B-B14F-4D97-AF65-F5344CB8AC3E}">
        <p14:creationId xmlns:p14="http://schemas.microsoft.com/office/powerpoint/2010/main" val="1253074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2219460"/>
            <a:ext cx="5080000" cy="3810000"/>
          </a:xfrm>
          <a:prstGeom prst="rect">
            <a:avLst/>
          </a:prstGeom>
        </p:spPr>
      </p:pic>
      <p:sp>
        <p:nvSpPr>
          <p:cNvPr id="5" name="Title 4"/>
          <p:cNvSpPr>
            <a:spLocks noGrp="1"/>
          </p:cNvSpPr>
          <p:nvPr>
            <p:ph type="title"/>
          </p:nvPr>
        </p:nvSpPr>
        <p:spPr>
          <a:xfrm>
            <a:off x="628650" y="785611"/>
            <a:ext cx="7886700" cy="1252807"/>
          </a:xfrm>
        </p:spPr>
        <p:txBody>
          <a:bodyPr>
            <a:normAutofit/>
          </a:bodyPr>
          <a:lstStyle/>
          <a:p>
            <a:pPr algn="ctr"/>
            <a:r>
              <a:rPr lang="en-GB" sz="3200" dirty="0" smtClean="0"/>
              <a:t>If all of your laundry is dirty… you probably should start by fixing the machine!</a:t>
            </a:r>
            <a:endParaRPr lang="en-GB" sz="3200" dirty="0"/>
          </a:p>
        </p:txBody>
      </p:sp>
    </p:spTree>
    <p:extLst>
      <p:ext uri="{BB962C8B-B14F-4D97-AF65-F5344CB8AC3E}">
        <p14:creationId xmlns:p14="http://schemas.microsoft.com/office/powerpoint/2010/main" val="3708746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243" t="10449" r="13614" b="8208"/>
          <a:stretch/>
        </p:blipFill>
        <p:spPr>
          <a:xfrm>
            <a:off x="-1" y="648000"/>
            <a:ext cx="9051235" cy="5616000"/>
          </a:xfrm>
          <a:prstGeom prst="rect">
            <a:avLst/>
          </a:prstGeom>
        </p:spPr>
      </p:pic>
    </p:spTree>
    <p:extLst>
      <p:ext uri="{BB962C8B-B14F-4D97-AF65-F5344CB8AC3E}">
        <p14:creationId xmlns:p14="http://schemas.microsoft.com/office/powerpoint/2010/main" val="3710679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Transparency</a:t>
            </a: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8518329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2964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Anonymity</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565" y="1690689"/>
            <a:ext cx="3984869" cy="4112385"/>
          </a:xfrm>
          <a:prstGeom prst="rect">
            <a:avLst/>
          </a:prstGeom>
        </p:spPr>
      </p:pic>
    </p:spTree>
    <p:extLst>
      <p:ext uri="{BB962C8B-B14F-4D97-AF65-F5344CB8AC3E}">
        <p14:creationId xmlns:p14="http://schemas.microsoft.com/office/powerpoint/2010/main" val="3001015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favourite post…</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After attending </a:t>
            </a:r>
            <a:r>
              <a:rPr lang="en-GB" dirty="0" err="1"/>
              <a:t>a&amp;e</a:t>
            </a:r>
            <a:r>
              <a:rPr lang="en-GB" dirty="0"/>
              <a:t> on a number of occasions recently I am pleased to see how much the department has </a:t>
            </a:r>
            <a:r>
              <a:rPr lang="en-GB" dirty="0">
                <a:solidFill>
                  <a:srgbClr val="0070C0"/>
                </a:solidFill>
              </a:rPr>
              <a:t>improved</a:t>
            </a:r>
            <a:r>
              <a:rPr lang="en-GB" dirty="0"/>
              <a:t> and how much more </a:t>
            </a:r>
            <a:r>
              <a:rPr lang="en-GB" dirty="0">
                <a:solidFill>
                  <a:srgbClr val="0070C0"/>
                </a:solidFill>
              </a:rPr>
              <a:t>effective</a:t>
            </a:r>
            <a:r>
              <a:rPr lang="en-GB" dirty="0"/>
              <a:t> the new admission process is if you come in via ambulance! After spending many years in and out of the department I would like to spend some time complimenting the department. And give my gratitude to the staff for dealing with me, as </a:t>
            </a:r>
            <a:r>
              <a:rPr lang="en-GB" dirty="0">
                <a:solidFill>
                  <a:srgbClr val="0070C0"/>
                </a:solidFill>
              </a:rPr>
              <a:t>I know at times I can be a difficult patient</a:t>
            </a:r>
            <a:r>
              <a:rPr lang="en-GB" dirty="0"/>
              <a:t>. I would also like to extend my views on AMU, which is a fantastic unit and is effectively run by a committed team. It's always clean the staff are friendly. And </a:t>
            </a:r>
            <a:r>
              <a:rPr lang="en-GB" dirty="0">
                <a:solidFill>
                  <a:srgbClr val="0070C0"/>
                </a:solidFill>
              </a:rPr>
              <a:t>all staff have compassion </a:t>
            </a:r>
            <a:r>
              <a:rPr lang="en-GB" dirty="0"/>
              <a:t>especially when it comes to dealing with patients with mental health difficulties, to which who </a:t>
            </a:r>
            <a:r>
              <a:rPr lang="en-GB" dirty="0">
                <a:solidFill>
                  <a:srgbClr val="0070C0"/>
                </a:solidFill>
              </a:rPr>
              <a:t>they never judge </a:t>
            </a:r>
            <a:r>
              <a:rPr lang="en-GB" dirty="0"/>
              <a:t>and are very understanding of every patients each individual need. Once again I would like to thank the staff from </a:t>
            </a:r>
            <a:r>
              <a:rPr lang="en-GB" dirty="0" err="1"/>
              <a:t>a&amp;e</a:t>
            </a:r>
            <a:r>
              <a:rPr lang="en-GB" dirty="0"/>
              <a:t> and AMU for their fantastic treatment of myself.</a:t>
            </a:r>
          </a:p>
        </p:txBody>
      </p:sp>
    </p:spTree>
    <p:extLst>
      <p:ext uri="{BB962C8B-B14F-4D97-AF65-F5344CB8AC3E}">
        <p14:creationId xmlns:p14="http://schemas.microsoft.com/office/powerpoint/2010/main" val="931391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Not our finest hour</a:t>
            </a:r>
            <a:endParaRPr lang="en-GB" dirty="0"/>
          </a:p>
        </p:txBody>
      </p:sp>
      <p:sp>
        <p:nvSpPr>
          <p:cNvPr id="6" name="Content Placeholder 5"/>
          <p:cNvSpPr>
            <a:spLocks noGrp="1"/>
          </p:cNvSpPr>
          <p:nvPr>
            <p:ph idx="1"/>
          </p:nvPr>
        </p:nvSpPr>
        <p:spPr/>
        <p:txBody>
          <a:bodyPr/>
          <a:lstStyle/>
          <a:p>
            <a:pPr marL="0" indent="0">
              <a:buNone/>
            </a:pPr>
            <a:r>
              <a:rPr lang="en-GB" sz="2400" dirty="0"/>
              <a:t>My Father needs to go on Warfarin (</a:t>
            </a:r>
            <a:r>
              <a:rPr lang="en-GB" sz="2400" dirty="0">
                <a:solidFill>
                  <a:srgbClr val="0070C0"/>
                </a:solidFill>
              </a:rPr>
              <a:t>2 weeks ago</a:t>
            </a:r>
            <a:r>
              <a:rPr lang="en-GB" sz="2400" dirty="0"/>
              <a:t>) and keeps getting told a different story. ESH Hospital said local doctors surgery will do it, then doctors said they will not, then told East Surrey will do it, then get Crawley ring to say East Surrey Can not do it but they can do it at Crawley. </a:t>
            </a:r>
          </a:p>
          <a:p>
            <a:pPr marL="0" indent="0">
              <a:buNone/>
            </a:pPr>
            <a:r>
              <a:rPr lang="en-GB" sz="2400" dirty="0"/>
              <a:t>My parents and especially </a:t>
            </a:r>
            <a:r>
              <a:rPr lang="en-GB" sz="2400" dirty="0">
                <a:solidFill>
                  <a:srgbClr val="0070C0"/>
                </a:solidFill>
              </a:rPr>
              <a:t>my father is in a state</a:t>
            </a:r>
            <a:r>
              <a:rPr lang="en-GB" sz="2400" dirty="0"/>
              <a:t> still not got the </a:t>
            </a:r>
            <a:r>
              <a:rPr lang="en-GB" sz="2400" dirty="0">
                <a:solidFill>
                  <a:srgbClr val="0070C0"/>
                </a:solidFill>
              </a:rPr>
              <a:t>drug he needs! </a:t>
            </a:r>
          </a:p>
          <a:p>
            <a:pPr marL="0" indent="0">
              <a:buNone/>
            </a:pPr>
            <a:r>
              <a:rPr lang="en-GB" sz="2400" dirty="0">
                <a:solidFill>
                  <a:srgbClr val="0070C0"/>
                </a:solidFill>
              </a:rPr>
              <a:t>Nobody will help</a:t>
            </a:r>
            <a:r>
              <a:rPr lang="en-GB" sz="2400" dirty="0"/>
              <a:t> and a </a:t>
            </a:r>
            <a:r>
              <a:rPr lang="en-GB" sz="2400" dirty="0">
                <a:solidFill>
                  <a:srgbClr val="0070C0"/>
                </a:solidFill>
              </a:rPr>
              <a:t>different story is told every time</a:t>
            </a:r>
            <a:r>
              <a:rPr lang="en-GB" sz="2400" dirty="0"/>
              <a:t>.</a:t>
            </a:r>
          </a:p>
          <a:p>
            <a:endParaRPr lang="en-GB" dirty="0"/>
          </a:p>
        </p:txBody>
      </p:sp>
    </p:spTree>
    <p:extLst>
      <p:ext uri="{BB962C8B-B14F-4D97-AF65-F5344CB8AC3E}">
        <p14:creationId xmlns:p14="http://schemas.microsoft.com/office/powerpoint/2010/main" val="2137377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1071" y="2678807"/>
            <a:ext cx="6272011" cy="1200329"/>
          </a:xfrm>
          <a:prstGeom prst="rect">
            <a:avLst/>
          </a:prstGeom>
        </p:spPr>
        <p:txBody>
          <a:bodyPr wrap="square">
            <a:spAutoFit/>
          </a:bodyPr>
          <a:lstStyle/>
          <a:p>
            <a:pPr algn="ctr"/>
            <a:r>
              <a:rPr lang="en-GB" sz="3600" dirty="0" smtClean="0">
                <a:solidFill>
                  <a:srgbClr val="0070C0"/>
                </a:solidFill>
              </a:rPr>
              <a:t>I know at times I can be a difficult patient</a:t>
            </a:r>
            <a:endParaRPr lang="en-GB" sz="3600" dirty="0"/>
          </a:p>
        </p:txBody>
      </p:sp>
    </p:spTree>
    <p:extLst>
      <p:ext uri="{BB962C8B-B14F-4D97-AF65-F5344CB8AC3E}">
        <p14:creationId xmlns:p14="http://schemas.microsoft.com/office/powerpoint/2010/main" val="575762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5416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To make it work</a:t>
            </a:r>
            <a:endParaRPr lang="en-GB" dirty="0"/>
          </a:p>
        </p:txBody>
      </p:sp>
      <p:sp>
        <p:nvSpPr>
          <p:cNvPr id="6" name="Content Placeholder 5"/>
          <p:cNvSpPr>
            <a:spLocks noGrp="1"/>
          </p:cNvSpPr>
          <p:nvPr>
            <p:ph idx="1"/>
          </p:nvPr>
        </p:nvSpPr>
        <p:spPr>
          <a:xfrm>
            <a:off x="628650" y="1549022"/>
            <a:ext cx="7886700" cy="4351338"/>
          </a:xfrm>
        </p:spPr>
        <p:txBody>
          <a:bodyPr>
            <a:noAutofit/>
          </a:bodyPr>
          <a:lstStyle/>
          <a:p>
            <a:r>
              <a:rPr lang="en-GB" sz="2400" dirty="0" smtClean="0"/>
              <a:t>Trust the patients and carers</a:t>
            </a:r>
          </a:p>
          <a:p>
            <a:r>
              <a:rPr lang="en-GB" sz="2400" dirty="0" smtClean="0"/>
              <a:t>Trust the staff to respond (clinical leadership)</a:t>
            </a:r>
          </a:p>
          <a:p>
            <a:r>
              <a:rPr lang="en-GB" sz="2400" dirty="0" smtClean="0"/>
              <a:t>Accept imperfection as normal</a:t>
            </a:r>
          </a:p>
          <a:p>
            <a:r>
              <a:rPr lang="en-GB" sz="2400" dirty="0" smtClean="0"/>
              <a:t>Try to solve each problem as they arise</a:t>
            </a:r>
          </a:p>
          <a:p>
            <a:r>
              <a:rPr lang="en-GB" sz="2400" dirty="0" smtClean="0"/>
              <a:t>Use positive feedback widely to empower staff and give confidence to patients/carers</a:t>
            </a:r>
          </a:p>
          <a:p>
            <a:r>
              <a:rPr lang="en-GB" sz="2400" dirty="0" smtClean="0"/>
              <a:t>Spot patterns and act to change the system</a:t>
            </a:r>
          </a:p>
          <a:p>
            <a:r>
              <a:rPr lang="en-GB" sz="2400" dirty="0" smtClean="0"/>
              <a:t>The Trust’s reputation will take care of itself</a:t>
            </a:r>
          </a:p>
          <a:p>
            <a:pPr lvl="1"/>
            <a:r>
              <a:rPr lang="en-GB" sz="2000" dirty="0" smtClean="0"/>
              <a:t>Executive have to let go and empower their team</a:t>
            </a:r>
          </a:p>
          <a:p>
            <a:pPr lvl="1"/>
            <a:r>
              <a:rPr lang="en-GB" sz="2000" dirty="0" smtClean="0"/>
              <a:t>Patients and carers are our best cheerleaders and expect the best</a:t>
            </a:r>
            <a:endParaRPr lang="en-GB" sz="2000" dirty="0"/>
          </a:p>
          <a:p>
            <a:r>
              <a:rPr lang="en-GB" sz="2400" dirty="0" smtClean="0"/>
              <a:t>Prevent confrontation and work together to solve problems</a:t>
            </a:r>
          </a:p>
        </p:txBody>
      </p:sp>
    </p:spTree>
    <p:extLst>
      <p:ext uri="{BB962C8B-B14F-4D97-AF65-F5344CB8AC3E}">
        <p14:creationId xmlns:p14="http://schemas.microsoft.com/office/powerpoint/2010/main" val="2213176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t="18130" r="2027" b="6673"/>
          <a:stretch/>
        </p:blipFill>
        <p:spPr>
          <a:xfrm>
            <a:off x="120651" y="1583390"/>
            <a:ext cx="8940058" cy="3915889"/>
          </a:xfrm>
          <a:prstGeom prst="rect">
            <a:avLst/>
          </a:prstGeom>
        </p:spPr>
      </p:pic>
    </p:spTree>
    <p:extLst>
      <p:ext uri="{BB962C8B-B14F-4D97-AF65-F5344CB8AC3E}">
        <p14:creationId xmlns:p14="http://schemas.microsoft.com/office/powerpoint/2010/main" val="899286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culture</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Patient Opinion takes the control of the publication of information away from those of us that run the </a:t>
            </a:r>
            <a:r>
              <a:rPr lang="en-GB" dirty="0" smtClean="0"/>
              <a:t>service.</a:t>
            </a:r>
          </a:p>
          <a:p>
            <a:pPr marL="0" indent="0">
              <a:buNone/>
            </a:pPr>
            <a:endParaRPr lang="en-GB" dirty="0" smtClean="0"/>
          </a:p>
          <a:p>
            <a:pPr marL="0" indent="0">
              <a:buNone/>
            </a:pPr>
            <a:r>
              <a:rPr lang="en-GB" dirty="0" smtClean="0"/>
              <a:t>It </a:t>
            </a:r>
            <a:r>
              <a:rPr lang="en-GB" dirty="0"/>
              <a:t>made me </a:t>
            </a:r>
            <a:r>
              <a:rPr lang="en-GB" dirty="0">
                <a:solidFill>
                  <a:srgbClr val="0070C0"/>
                </a:solidFill>
              </a:rPr>
              <a:t>uncomfortable</a:t>
            </a:r>
            <a:r>
              <a:rPr lang="en-GB" dirty="0"/>
              <a:t> at first, because when we didn't do our best it was plain for all to </a:t>
            </a:r>
            <a:r>
              <a:rPr lang="en-GB" dirty="0" smtClean="0"/>
              <a:t>see.</a:t>
            </a:r>
          </a:p>
          <a:p>
            <a:pPr marL="0" indent="0">
              <a:buNone/>
            </a:pPr>
            <a:endParaRPr lang="en-GB" dirty="0"/>
          </a:p>
          <a:p>
            <a:pPr marL="0" indent="0">
              <a:buNone/>
            </a:pPr>
            <a:r>
              <a:rPr lang="en-GB" dirty="0" smtClean="0"/>
              <a:t>In </a:t>
            </a:r>
            <a:r>
              <a:rPr lang="en-GB" dirty="0"/>
              <a:t>fact I told our Chief Executive that I was concerned about </a:t>
            </a:r>
            <a:r>
              <a:rPr lang="en-GB" dirty="0">
                <a:solidFill>
                  <a:srgbClr val="0070C0"/>
                </a:solidFill>
              </a:rPr>
              <a:t>morale</a:t>
            </a:r>
            <a:r>
              <a:rPr lang="en-GB" dirty="0"/>
              <a:t> when he decided to put patient opinion's feed on our intranet homepage.</a:t>
            </a:r>
          </a:p>
        </p:txBody>
      </p:sp>
    </p:spTree>
    <p:extLst>
      <p:ext uri="{BB962C8B-B14F-4D97-AF65-F5344CB8AC3E}">
        <p14:creationId xmlns:p14="http://schemas.microsoft.com/office/powerpoint/2010/main" val="1511853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culture</a:t>
            </a:r>
            <a:endParaRPr lang="en-GB" dirty="0"/>
          </a:p>
        </p:txBody>
      </p:sp>
      <p:sp>
        <p:nvSpPr>
          <p:cNvPr id="3" name="Content Placeholder 2"/>
          <p:cNvSpPr>
            <a:spLocks noGrp="1"/>
          </p:cNvSpPr>
          <p:nvPr>
            <p:ph idx="1"/>
          </p:nvPr>
        </p:nvSpPr>
        <p:spPr/>
        <p:txBody>
          <a:bodyPr/>
          <a:lstStyle/>
          <a:p>
            <a:pPr marL="0" indent="0">
              <a:buNone/>
            </a:pPr>
            <a:r>
              <a:rPr lang="en-GB" dirty="0"/>
              <a:t>I see hospitals like I see patients now. If the results look abnormal, you need to </a:t>
            </a:r>
            <a:r>
              <a:rPr lang="en-GB" dirty="0">
                <a:solidFill>
                  <a:srgbClr val="0070C0"/>
                </a:solidFill>
              </a:rPr>
              <a:t>diagnose the problem </a:t>
            </a:r>
            <a:r>
              <a:rPr lang="en-GB" dirty="0"/>
              <a:t>and </a:t>
            </a:r>
            <a:r>
              <a:rPr lang="en-GB" dirty="0">
                <a:solidFill>
                  <a:srgbClr val="0070C0"/>
                </a:solidFill>
              </a:rPr>
              <a:t>give the right </a:t>
            </a:r>
            <a:r>
              <a:rPr lang="en-GB" dirty="0" smtClean="0">
                <a:solidFill>
                  <a:srgbClr val="0070C0"/>
                </a:solidFill>
              </a:rPr>
              <a:t>treatment</a:t>
            </a:r>
            <a:r>
              <a:rPr lang="en-GB" dirty="0" smtClean="0"/>
              <a:t>.</a:t>
            </a:r>
          </a:p>
          <a:p>
            <a:pPr marL="0" indent="0">
              <a:buNone/>
            </a:pPr>
            <a:r>
              <a:rPr lang="en-GB" dirty="0" smtClean="0"/>
              <a:t>And </a:t>
            </a:r>
            <a:r>
              <a:rPr lang="en-GB" dirty="0"/>
              <a:t>if the treatment doesn't work, guess what, the results don't get better. Patient Opinion is like one a the hospital's physiological observations - like a blood pressure chart. And when we made our hospital's diagnosis and put in the right treatment the results stabilized and got better and better. That was the </a:t>
            </a:r>
            <a:r>
              <a:rPr lang="en-GB" dirty="0">
                <a:solidFill>
                  <a:srgbClr val="0070C0"/>
                </a:solidFill>
              </a:rPr>
              <a:t>best feeling in the world</a:t>
            </a:r>
            <a:r>
              <a:rPr lang="en-GB" dirty="0"/>
              <a:t>.</a:t>
            </a:r>
          </a:p>
        </p:txBody>
      </p:sp>
    </p:spTree>
    <p:extLst>
      <p:ext uri="{BB962C8B-B14F-4D97-AF65-F5344CB8AC3E}">
        <p14:creationId xmlns:p14="http://schemas.microsoft.com/office/powerpoint/2010/main" val="318084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End</a:t>
            </a:r>
            <a:endParaRPr lang="en-GB" dirty="0"/>
          </a:p>
        </p:txBody>
      </p:sp>
      <p:sp>
        <p:nvSpPr>
          <p:cNvPr id="5" name="Content Placeholder 4"/>
          <p:cNvSpPr>
            <a:spLocks noGrp="1"/>
          </p:cNvSpPr>
          <p:nvPr>
            <p:ph sz="half" idx="1"/>
          </p:nvPr>
        </p:nvSpPr>
        <p:spPr/>
        <p:txBody>
          <a:bodyPr/>
          <a:lstStyle/>
          <a:p>
            <a:pPr marL="0" indent="0" algn="ctr">
              <a:buNone/>
            </a:pPr>
            <a:r>
              <a:rPr lang="en-GB" dirty="0"/>
              <a:t>Dr Ben </a:t>
            </a:r>
            <a:r>
              <a:rPr lang="en-GB" dirty="0" smtClean="0"/>
              <a:t>Mearns</a:t>
            </a:r>
          </a:p>
          <a:p>
            <a:pPr marL="0" indent="0" algn="ctr">
              <a:buNone/>
            </a:pPr>
            <a:endParaRPr lang="en-GB" dirty="0"/>
          </a:p>
          <a:p>
            <a:pPr marL="0" indent="0" algn="ctr">
              <a:buNone/>
            </a:pPr>
            <a:r>
              <a:rPr lang="en-GB" sz="1800" dirty="0"/>
              <a:t>Clinical Lead for Acute &amp; Elderly Medicine</a:t>
            </a:r>
          </a:p>
          <a:p>
            <a:pPr marL="0" indent="0" algn="ctr">
              <a:buNone/>
            </a:pPr>
            <a:r>
              <a:rPr lang="en-GB" sz="1400" dirty="0"/>
              <a:t>Surrey &amp; Sussex Healthcare NHS Trust</a:t>
            </a:r>
          </a:p>
          <a:p>
            <a:pPr marL="0" indent="0">
              <a:buNone/>
            </a:pPr>
            <a:endParaRPr lang="en-GB" dirty="0" smtClean="0"/>
          </a:p>
          <a:p>
            <a:pPr marL="0" indent="0" algn="ctr">
              <a:buNone/>
            </a:pPr>
            <a:r>
              <a:rPr lang="en-GB" sz="2400" dirty="0" smtClean="0">
                <a:hlinkClick r:id="rId2"/>
              </a:rPr>
              <a:t>ben.mearns@sash.nhs.uk</a:t>
            </a:r>
            <a:endParaRPr lang="en-GB" sz="2400" dirty="0" smtClean="0"/>
          </a:p>
          <a:p>
            <a:pPr marL="0" indent="0" algn="ctr">
              <a:buNone/>
            </a:pPr>
            <a:r>
              <a:rPr lang="en-GB" sz="2400" dirty="0" smtClean="0"/>
              <a:t>@</a:t>
            </a:r>
            <a:r>
              <a:rPr lang="en-GB" sz="2400" dirty="0" err="1" smtClean="0"/>
              <a:t>BenMearns</a:t>
            </a:r>
            <a:endParaRPr lang="en-GB" sz="2400" dirty="0" smtClean="0"/>
          </a:p>
          <a:p>
            <a:pPr marL="0" indent="0" algn="ctr">
              <a:buNone/>
            </a:pPr>
            <a:r>
              <a:rPr lang="en-GB" sz="2400" dirty="0" smtClean="0"/>
              <a:t>@</a:t>
            </a:r>
            <a:r>
              <a:rPr lang="en-GB" sz="2400" dirty="0" err="1" smtClean="0"/>
              <a:t>sashnhs</a:t>
            </a:r>
            <a:endParaRPr lang="en-GB" sz="2400" dirty="0" smtClean="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67250" y="2096294"/>
            <a:ext cx="3810000" cy="3810000"/>
          </a:xfrm>
        </p:spPr>
      </p:pic>
    </p:spTree>
    <p:extLst>
      <p:ext uri="{BB962C8B-B14F-4D97-AF65-F5344CB8AC3E}">
        <p14:creationId xmlns:p14="http://schemas.microsoft.com/office/powerpoint/2010/main" val="2506697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4641" y="2870847"/>
            <a:ext cx="3337773" cy="646331"/>
          </a:xfrm>
          <a:prstGeom prst="rect">
            <a:avLst/>
          </a:prstGeom>
        </p:spPr>
        <p:txBody>
          <a:bodyPr wrap="none">
            <a:spAutoFit/>
          </a:bodyPr>
          <a:lstStyle/>
          <a:p>
            <a:r>
              <a:rPr lang="en-GB" sz="3600" dirty="0" smtClean="0">
                <a:solidFill>
                  <a:srgbClr val="0070C0"/>
                </a:solidFill>
              </a:rPr>
              <a:t>Nobody will help</a:t>
            </a:r>
            <a:endParaRPr lang="en-GB" sz="3600" dirty="0"/>
          </a:p>
        </p:txBody>
      </p:sp>
    </p:spTree>
    <p:extLst>
      <p:ext uri="{BB962C8B-B14F-4D97-AF65-F5344CB8AC3E}">
        <p14:creationId xmlns:p14="http://schemas.microsoft.com/office/powerpoint/2010/main" val="1607420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9" y="2119648"/>
            <a:ext cx="6175421" cy="3416320"/>
          </a:xfrm>
          <a:prstGeom prst="rect">
            <a:avLst/>
          </a:prstGeom>
        </p:spPr>
        <p:txBody>
          <a:bodyPr wrap="square">
            <a:spAutoFit/>
          </a:bodyPr>
          <a:lstStyle/>
          <a:p>
            <a:r>
              <a:rPr lang="en-GB" sz="2400" dirty="0" smtClean="0">
                <a:effectLst/>
              </a:rPr>
              <a:t>I'm very </a:t>
            </a:r>
            <a:r>
              <a:rPr lang="en-GB" sz="2400" dirty="0" smtClean="0">
                <a:solidFill>
                  <a:srgbClr val="0070C0"/>
                </a:solidFill>
                <a:effectLst/>
              </a:rPr>
              <a:t>sorry</a:t>
            </a:r>
            <a:r>
              <a:rPr lang="en-GB" sz="2400" dirty="0" smtClean="0">
                <a:effectLst/>
              </a:rPr>
              <a:t> that your father has not received the warfarin treatment yet. Please could you contact me if you would like me to sort this out. My email is </a:t>
            </a:r>
            <a:r>
              <a:rPr lang="en-GB" sz="2400" dirty="0" smtClean="0">
                <a:effectLst/>
                <a:hlinkClick r:id="rId2" tooltip="Send email to ben.mearns@sash.nhs.uk"/>
              </a:rPr>
              <a:t>ben.mearns@sash.nhs.uk</a:t>
            </a:r>
            <a:r>
              <a:rPr lang="en-GB" sz="2400" dirty="0" smtClean="0">
                <a:effectLst/>
              </a:rPr>
              <a:t> and my secretary can be contacted via switchboard </a:t>
            </a:r>
            <a:r>
              <a:rPr lang="en-GB" sz="2400" dirty="0"/>
              <a:t>o</a:t>
            </a:r>
            <a:r>
              <a:rPr lang="en-GB" sz="2400" dirty="0" smtClean="0">
                <a:effectLst/>
              </a:rPr>
              <a:t>n 01737 768511 x2994. If you would rather speak to our </a:t>
            </a:r>
            <a:r>
              <a:rPr lang="en-GB" sz="2400" dirty="0" smtClean="0">
                <a:solidFill>
                  <a:srgbClr val="0070C0"/>
                </a:solidFill>
                <a:effectLst/>
              </a:rPr>
              <a:t>PALS department </a:t>
            </a:r>
            <a:r>
              <a:rPr lang="en-GB" sz="2400" dirty="0" smtClean="0">
                <a:effectLst/>
              </a:rPr>
              <a:t>please do so via the switchboard, but it is </a:t>
            </a:r>
            <a:r>
              <a:rPr lang="en-GB" sz="2400" dirty="0" smtClean="0">
                <a:solidFill>
                  <a:srgbClr val="0070C0"/>
                </a:solidFill>
                <a:effectLst/>
              </a:rPr>
              <a:t>important that we ensure his treatment is correct and safely administered</a:t>
            </a:r>
            <a:r>
              <a:rPr lang="en-GB" sz="2400" dirty="0" smtClean="0">
                <a:effectLst/>
              </a:rPr>
              <a:t>.</a:t>
            </a:r>
            <a:endParaRPr lang="en-GB"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268" y="2274194"/>
            <a:ext cx="975360" cy="1219200"/>
          </a:xfrm>
          <a:prstGeom prst="rect">
            <a:avLst/>
          </a:prstGeom>
        </p:spPr>
      </p:pic>
    </p:spTree>
    <p:extLst>
      <p:ext uri="{BB962C8B-B14F-4D97-AF65-F5344CB8AC3E}">
        <p14:creationId xmlns:p14="http://schemas.microsoft.com/office/powerpoint/2010/main" val="175798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4641" y="2870847"/>
            <a:ext cx="2324547" cy="646331"/>
          </a:xfrm>
          <a:prstGeom prst="rect">
            <a:avLst/>
          </a:prstGeom>
        </p:spPr>
        <p:txBody>
          <a:bodyPr wrap="none">
            <a:spAutoFit/>
          </a:bodyPr>
          <a:lstStyle/>
          <a:p>
            <a:r>
              <a:rPr lang="en-GB" sz="3600" dirty="0" smtClean="0">
                <a:solidFill>
                  <a:srgbClr val="0070C0"/>
                </a:solidFill>
              </a:rPr>
              <a:t>All sorted…</a:t>
            </a:r>
            <a:endParaRPr lang="en-GB" sz="3600" dirty="0"/>
          </a:p>
        </p:txBody>
      </p:sp>
    </p:spTree>
    <p:extLst>
      <p:ext uri="{BB962C8B-B14F-4D97-AF65-F5344CB8AC3E}">
        <p14:creationId xmlns:p14="http://schemas.microsoft.com/office/powerpoint/2010/main" val="2752731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1758" y="1363607"/>
            <a:ext cx="4572000" cy="4154984"/>
          </a:xfrm>
          <a:prstGeom prst="rect">
            <a:avLst/>
          </a:prstGeom>
        </p:spPr>
        <p:txBody>
          <a:bodyPr>
            <a:spAutoFit/>
          </a:bodyPr>
          <a:lstStyle/>
          <a:p>
            <a:r>
              <a:rPr lang="en-GB" sz="2400" dirty="0" err="1" smtClean="0">
                <a:solidFill>
                  <a:srgbClr val="0070C0"/>
                </a:solidFill>
                <a:effectLst/>
              </a:rPr>
              <a:t>Totaly</a:t>
            </a:r>
            <a:r>
              <a:rPr lang="en-GB" sz="2400" dirty="0" smtClean="0">
                <a:solidFill>
                  <a:srgbClr val="0070C0"/>
                </a:solidFill>
                <a:effectLst/>
              </a:rPr>
              <a:t> let down again</a:t>
            </a:r>
            <a:r>
              <a:rPr lang="en-GB" sz="2400" dirty="0" smtClean="0">
                <a:effectLst/>
              </a:rPr>
              <a:t>, sorry we just do not </a:t>
            </a:r>
            <a:r>
              <a:rPr lang="en-GB" sz="2400" dirty="0" err="1" smtClean="0">
                <a:effectLst/>
              </a:rPr>
              <a:t>belive</a:t>
            </a:r>
            <a:r>
              <a:rPr lang="en-GB" sz="2400" dirty="0" smtClean="0">
                <a:effectLst/>
              </a:rPr>
              <a:t> anything the </a:t>
            </a:r>
            <a:r>
              <a:rPr lang="en-GB" sz="2400" dirty="0" err="1" smtClean="0">
                <a:effectLst/>
              </a:rPr>
              <a:t>hopsital</a:t>
            </a:r>
            <a:r>
              <a:rPr lang="en-GB" sz="2400" dirty="0" smtClean="0">
                <a:effectLst/>
              </a:rPr>
              <a:t> or NHS says any more. </a:t>
            </a:r>
            <a:r>
              <a:rPr lang="en-GB" sz="2400" dirty="0" smtClean="0">
                <a:solidFill>
                  <a:srgbClr val="0070C0"/>
                </a:solidFill>
                <a:effectLst/>
              </a:rPr>
              <a:t>The nurse did not turn up</a:t>
            </a:r>
            <a:r>
              <a:rPr lang="en-GB" sz="2400" dirty="0" smtClean="0">
                <a:effectLst/>
              </a:rPr>
              <a:t> for Dad as promised yesterday and when we rang the hospital the </a:t>
            </a:r>
            <a:r>
              <a:rPr lang="en-GB" sz="2400" dirty="0" smtClean="0">
                <a:solidFill>
                  <a:srgbClr val="0070C0"/>
                </a:solidFill>
                <a:effectLst/>
              </a:rPr>
              <a:t>secretary is not available to Monday</a:t>
            </a:r>
            <a:r>
              <a:rPr lang="en-GB" sz="2400" dirty="0" smtClean="0">
                <a:effectLst/>
              </a:rPr>
              <a:t>! So another week goes by with no help or treatment. </a:t>
            </a:r>
            <a:r>
              <a:rPr lang="en-GB" sz="2400" dirty="0" smtClean="0">
                <a:solidFill>
                  <a:srgbClr val="0070C0"/>
                </a:solidFill>
                <a:effectLst/>
              </a:rPr>
              <a:t>Is this a way of saving money not treating patients</a:t>
            </a:r>
            <a:r>
              <a:rPr lang="en-GB" sz="2400" dirty="0" smtClean="0">
                <a:effectLst/>
              </a:rPr>
              <a:t>?</a:t>
            </a:r>
          </a:p>
          <a:p>
            <a:r>
              <a:rPr lang="en-GB" sz="2400" dirty="0" smtClean="0">
                <a:effectLst/>
              </a:rPr>
              <a:t>I think we need to take this higher</a:t>
            </a:r>
            <a:endParaRPr lang="en-GB" sz="2400" dirty="0">
              <a:effectLst/>
            </a:endParaRPr>
          </a:p>
        </p:txBody>
      </p:sp>
    </p:spTree>
    <p:extLst>
      <p:ext uri="{BB962C8B-B14F-4D97-AF65-F5344CB8AC3E}">
        <p14:creationId xmlns:p14="http://schemas.microsoft.com/office/powerpoint/2010/main" val="72994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0394" y="2500529"/>
            <a:ext cx="4572000" cy="1754326"/>
          </a:xfrm>
          <a:prstGeom prst="rect">
            <a:avLst/>
          </a:prstGeom>
        </p:spPr>
        <p:txBody>
          <a:bodyPr>
            <a:spAutoFit/>
          </a:bodyPr>
          <a:lstStyle/>
          <a:p>
            <a:pPr algn="ctr"/>
            <a:r>
              <a:rPr lang="en-GB" sz="3600" dirty="0" smtClean="0">
                <a:solidFill>
                  <a:srgbClr val="0070C0"/>
                </a:solidFill>
                <a:effectLst/>
              </a:rPr>
              <a:t>Is this a way of saving money not treating patients</a:t>
            </a:r>
            <a:endParaRPr lang="en-GB" sz="3600" dirty="0"/>
          </a:p>
        </p:txBody>
      </p:sp>
    </p:spTree>
    <p:extLst>
      <p:ext uri="{BB962C8B-B14F-4D97-AF65-F5344CB8AC3E}">
        <p14:creationId xmlns:p14="http://schemas.microsoft.com/office/powerpoint/2010/main" val="3575266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45274139"/>
              </p:ext>
            </p:extLst>
          </p:nvPr>
        </p:nvGraphicFramePr>
        <p:xfrm>
          <a:off x="1511122" y="68866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790163" y="5114939"/>
            <a:ext cx="6329966" cy="954107"/>
          </a:xfrm>
          <a:prstGeom prst="rect">
            <a:avLst/>
          </a:prstGeom>
        </p:spPr>
        <p:txBody>
          <a:bodyPr wrap="square">
            <a:spAutoFit/>
          </a:bodyPr>
          <a:lstStyle/>
          <a:p>
            <a:r>
              <a:rPr lang="en-GB" sz="2800" i="1" dirty="0" smtClean="0">
                <a:effectLst/>
              </a:rPr>
              <a:t>carthorse</a:t>
            </a:r>
            <a:r>
              <a:rPr lang="en-GB" sz="2800" dirty="0" smtClean="0">
                <a:effectLst/>
              </a:rPr>
              <a:t> thinks this response is helpful</a:t>
            </a:r>
            <a:br>
              <a:rPr lang="en-GB" sz="2800" dirty="0" smtClean="0">
                <a:effectLst/>
              </a:rPr>
            </a:br>
            <a:r>
              <a:rPr lang="en-GB" sz="2800" i="1" dirty="0" smtClean="0">
                <a:effectLst/>
              </a:rPr>
              <a:t>14</a:t>
            </a:r>
            <a:r>
              <a:rPr lang="en-GB" sz="2800" dirty="0" smtClean="0">
                <a:effectLst/>
              </a:rPr>
              <a:t> of </a:t>
            </a:r>
            <a:r>
              <a:rPr lang="en-GB" sz="2800" i="1" dirty="0" smtClean="0">
                <a:effectLst/>
              </a:rPr>
              <a:t>14</a:t>
            </a:r>
            <a:r>
              <a:rPr lang="en-GB" sz="2800" dirty="0" smtClean="0">
                <a:effectLst/>
              </a:rPr>
              <a:t> other people think so too </a:t>
            </a:r>
            <a:endParaRPr lang="en-GB" sz="2800" dirty="0"/>
          </a:p>
        </p:txBody>
      </p:sp>
    </p:spTree>
    <p:extLst>
      <p:ext uri="{BB962C8B-B14F-4D97-AF65-F5344CB8AC3E}">
        <p14:creationId xmlns:p14="http://schemas.microsoft.com/office/powerpoint/2010/main" val="2108174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124" y="5253231"/>
            <a:ext cx="8577330" cy="461665"/>
          </a:xfrm>
          <a:prstGeom prst="rect">
            <a:avLst/>
          </a:prstGeom>
        </p:spPr>
        <p:txBody>
          <a:bodyPr wrap="square">
            <a:spAutoFit/>
          </a:bodyPr>
          <a:lstStyle/>
          <a:p>
            <a:r>
              <a:rPr lang="en-GB" sz="2400" dirty="0" smtClean="0">
                <a:effectLst/>
              </a:rPr>
              <a:t>This story has been viewed by public users on this site </a:t>
            </a:r>
            <a:r>
              <a:rPr lang="en-GB" sz="2400" b="1" dirty="0" smtClean="0">
                <a:effectLst/>
              </a:rPr>
              <a:t>1,371</a:t>
            </a:r>
            <a:r>
              <a:rPr lang="en-GB" sz="2400" dirty="0" smtClean="0">
                <a:effectLst/>
              </a:rPr>
              <a:t> times</a:t>
            </a:r>
            <a:endParaRPr lang="en-GB" sz="2400" dirty="0">
              <a:effectLst/>
            </a:endParaRPr>
          </a:p>
        </p:txBody>
      </p:sp>
      <p:graphicFrame>
        <p:nvGraphicFramePr>
          <p:cNvPr id="4" name="Diagram 3"/>
          <p:cNvGraphicFramePr/>
          <p:nvPr>
            <p:extLst>
              <p:ext uri="{D42A27DB-BD31-4B8C-83A1-F6EECF244321}">
                <p14:modId xmlns:p14="http://schemas.microsoft.com/office/powerpoint/2010/main" val="983516198"/>
              </p:ext>
            </p:extLst>
          </p:nvPr>
        </p:nvGraphicFramePr>
        <p:xfrm>
          <a:off x="1511122" y="68866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7416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638</TotalTime>
  <Words>907</Words>
  <Application>Microsoft Office PowerPoint</Application>
  <PresentationFormat>On-screen Show (4:3)</PresentationFormat>
  <Paragraphs>98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The Impact of Patient Opinion in an Acute Trust</vt:lpstr>
      <vt:lpstr>Not our finest hour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the difference?</vt:lpstr>
      <vt:lpstr>PowerPoint Presentation</vt:lpstr>
      <vt:lpstr>PowerPoint Presentation</vt:lpstr>
      <vt:lpstr>If all of your laundry is dirty… you probably should start by fixing the machine!</vt:lpstr>
      <vt:lpstr>PowerPoint Presentation</vt:lpstr>
      <vt:lpstr>Transparency</vt:lpstr>
      <vt:lpstr>Anonymity</vt:lpstr>
      <vt:lpstr>My favourite post…</vt:lpstr>
      <vt:lpstr>PowerPoint Presentation</vt:lpstr>
      <vt:lpstr>PowerPoint Presentation</vt:lpstr>
      <vt:lpstr>To make it work</vt:lpstr>
      <vt:lpstr>PowerPoint Presentation</vt:lpstr>
      <vt:lpstr>Changing culture</vt:lpstr>
      <vt:lpstr>Changing culture</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Opinion</dc:title>
  <dc:creator>Ben Mearns</dc:creator>
  <cp:lastModifiedBy>Ben Mearns</cp:lastModifiedBy>
  <cp:revision>17</cp:revision>
  <dcterms:created xsi:type="dcterms:W3CDTF">2014-11-04T13:41:52Z</dcterms:created>
  <dcterms:modified xsi:type="dcterms:W3CDTF">2014-11-05T00:20:35Z</dcterms:modified>
</cp:coreProperties>
</file>