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notesMasterIdLst>
    <p:notesMasterId r:id="rId23"/>
  </p:notesMasterIdLst>
  <p:sldIdLst>
    <p:sldId id="256" r:id="rId4"/>
    <p:sldId id="260" r:id="rId5"/>
    <p:sldId id="280" r:id="rId6"/>
    <p:sldId id="261" r:id="rId7"/>
    <p:sldId id="266" r:id="rId8"/>
    <p:sldId id="259" r:id="rId9"/>
    <p:sldId id="279" r:id="rId10"/>
    <p:sldId id="270" r:id="rId11"/>
    <p:sldId id="263" r:id="rId12"/>
    <p:sldId id="267" r:id="rId13"/>
    <p:sldId id="265" r:id="rId14"/>
    <p:sldId id="268" r:id="rId15"/>
    <p:sldId id="269" r:id="rId16"/>
    <p:sldId id="271" r:id="rId17"/>
    <p:sldId id="272" r:id="rId18"/>
    <p:sldId id="273" r:id="rId19"/>
    <p:sldId id="274" r:id="rId20"/>
    <p:sldId id="276" r:id="rId21"/>
    <p:sldId id="275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1E45"/>
    <a:srgbClr val="B10059"/>
    <a:srgbClr val="4D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Story</a:t>
            </a:r>
            <a:r>
              <a:rPr lang="en-GB" baseline="0"/>
              <a:t> volumes by year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B1E45"/>
            </a:solidFill>
            <a:ln>
              <a:noFill/>
            </a:ln>
            <a:effectLst/>
          </c:spPr>
          <c:invertIfNegative val="0"/>
          <c:cat>
            <c:strRef>
              <c:f>Sheet1!$B$3:$B$9</c:f>
              <c:strCache>
                <c:ptCount val="7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  <c:pt idx="5">
                  <c:v>2016-2017</c:v>
                </c:pt>
                <c:pt idx="6">
                  <c:v>2017-2018 Est</c:v>
                </c:pt>
              </c:strCache>
            </c:strRef>
          </c:cat>
          <c:val>
            <c:numRef>
              <c:f>Sheet1!$C$3:$C$9</c:f>
              <c:numCache>
                <c:formatCode>General</c:formatCode>
                <c:ptCount val="7"/>
                <c:pt idx="0">
                  <c:v>261</c:v>
                </c:pt>
                <c:pt idx="1">
                  <c:v>634</c:v>
                </c:pt>
                <c:pt idx="2">
                  <c:v>662</c:v>
                </c:pt>
                <c:pt idx="3">
                  <c:v>1300</c:v>
                </c:pt>
                <c:pt idx="4">
                  <c:v>1778</c:v>
                </c:pt>
                <c:pt idx="5">
                  <c:v>2642</c:v>
                </c:pt>
                <c:pt idx="6">
                  <c:v>3186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BC-4EAB-BAE8-EDAADCBE4B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1906232"/>
        <c:axId val="558595768"/>
      </c:barChart>
      <c:catAx>
        <c:axId val="661906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to Com Light" panose="02000506040000020003" pitchFamily="2" charset="0"/>
                <a:ea typeface="+mn-ea"/>
                <a:cs typeface="+mn-cs"/>
              </a:defRPr>
            </a:pPr>
            <a:endParaRPr lang="en-US"/>
          </a:p>
        </c:txPr>
        <c:crossAx val="558595768"/>
        <c:crosses val="autoZero"/>
        <c:auto val="1"/>
        <c:lblAlgn val="ctr"/>
        <c:lblOffset val="100"/>
        <c:noMultiLvlLbl val="0"/>
      </c:catAx>
      <c:valAx>
        <c:axId val="558595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906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blipFill dpi="0" rotWithShape="1">
      <a:blip xmlns:r="http://schemas.openxmlformats.org/officeDocument/2006/relationships" r:embed="rId3">
        <a:alphaModFix amt="23000"/>
      </a:blip>
      <a:srcRect/>
      <a:stretch>
        <a:fillRect/>
      </a:stretch>
    </a:blip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311DE-A85C-4F26-939B-C98A63160878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154D2-2590-4D4B-9F54-2A3B0FAA2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73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154D2-2590-4D4B-9F54-2A3B0FAA20F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114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Individual stories lead to change</a:t>
            </a:r>
          </a:p>
          <a:p>
            <a:endParaRPr lang="en-GB" dirty="0"/>
          </a:p>
          <a:p>
            <a:r>
              <a:rPr lang="en-GB" dirty="0"/>
              <a:t>No themes required</a:t>
            </a:r>
          </a:p>
          <a:p>
            <a:endParaRPr lang="en-GB" dirty="0"/>
          </a:p>
          <a:p>
            <a:r>
              <a:rPr lang="en-GB" dirty="0"/>
              <a:t>Every story has the potential to encourage improvement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154D2-2590-4D4B-9F54-2A3B0FAA20F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001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Recent survey</a:t>
            </a:r>
          </a:p>
          <a:p>
            <a:endParaRPr lang="en-GB" dirty="0"/>
          </a:p>
          <a:p>
            <a:r>
              <a:rPr lang="en-GB" dirty="0"/>
              <a:t>Feedback teams – yes but not exclusively</a:t>
            </a:r>
          </a:p>
          <a:p>
            <a:endParaRPr lang="en-GB" dirty="0"/>
          </a:p>
          <a:p>
            <a:r>
              <a:rPr lang="en-GB" dirty="0"/>
              <a:t>Not box ticking – though it can be helpful</a:t>
            </a:r>
          </a:p>
          <a:p>
            <a:endParaRPr lang="en-GB" dirty="0"/>
          </a:p>
          <a:p>
            <a:r>
              <a:rPr lang="en-GB" dirty="0"/>
              <a:t>Not in a timescale that suits us – took the person a year to share their </a:t>
            </a:r>
            <a:r>
              <a:rPr lang="en-GB" dirty="0" err="1"/>
              <a:t>exp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154D2-2590-4D4B-9F54-2A3B0FAA20F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41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Community voice</a:t>
            </a:r>
          </a:p>
          <a:p>
            <a:endParaRPr lang="en-GB" dirty="0"/>
          </a:p>
          <a:p>
            <a:r>
              <a:rPr lang="en-GB" dirty="0"/>
              <a:t>How are services near us being experienced?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154D2-2590-4D4B-9F54-2A3B0FAA20F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622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Community voice</a:t>
            </a:r>
          </a:p>
          <a:p>
            <a:endParaRPr lang="en-GB" dirty="0"/>
          </a:p>
          <a:p>
            <a:r>
              <a:rPr lang="en-GB" dirty="0"/>
              <a:t>This visual shows how Ambulance service being experienced by people who live in Aberdeen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154D2-2590-4D4B-9F54-2A3B0FAA20F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047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National voice</a:t>
            </a:r>
          </a:p>
          <a:p>
            <a:endParaRPr lang="en-GB" dirty="0"/>
          </a:p>
          <a:p>
            <a:r>
              <a:rPr lang="en-GB" dirty="0"/>
              <a:t>An example of stories viewed at national level</a:t>
            </a:r>
          </a:p>
          <a:p>
            <a:endParaRPr lang="en-GB" dirty="0"/>
          </a:p>
          <a:p>
            <a:r>
              <a:rPr lang="en-GB" dirty="0"/>
              <a:t>Example used is breastfeeding but you could use any tag or specialty:-</a:t>
            </a:r>
          </a:p>
          <a:p>
            <a:endParaRPr lang="en-GB" dirty="0"/>
          </a:p>
          <a:p>
            <a:r>
              <a:rPr lang="en-GB" dirty="0"/>
              <a:t>Eg End of life care, dementia, endoscopy, </a:t>
            </a:r>
          </a:p>
          <a:p>
            <a:endParaRPr lang="en-GB" dirty="0"/>
          </a:p>
          <a:p>
            <a:r>
              <a:rPr lang="en-GB" dirty="0"/>
              <a:t>These help you drill into individual stories</a:t>
            </a:r>
          </a:p>
          <a:p>
            <a:endParaRPr lang="en-GB" dirty="0"/>
          </a:p>
          <a:p>
            <a:r>
              <a:rPr lang="en-GB" dirty="0"/>
              <a:t>The bigger the word the more it’s been tagged as “what was good”</a:t>
            </a:r>
          </a:p>
          <a:p>
            <a:endParaRPr lang="en-GB" dirty="0"/>
          </a:p>
          <a:p>
            <a:r>
              <a:rPr lang="en-GB" dirty="0"/>
              <a:t>Drilling down might enable identification examples or areas of good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154D2-2590-4D4B-9F54-2A3B0FAA20F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866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National Voice</a:t>
            </a:r>
          </a:p>
          <a:p>
            <a:endParaRPr lang="en-GB" dirty="0"/>
          </a:p>
          <a:p>
            <a:r>
              <a:rPr lang="en-GB" dirty="0"/>
              <a:t>Similarly but help drill down into “what could be improved”</a:t>
            </a:r>
          </a:p>
          <a:p>
            <a:endParaRPr lang="en-GB" dirty="0"/>
          </a:p>
          <a:p>
            <a:r>
              <a:rPr lang="en-GB" dirty="0"/>
              <a:t>This is a national picture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154D2-2590-4D4B-9F54-2A3B0FAA20F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596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story, many listeners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154D2-2590-4D4B-9F54-2A3B0FAA20F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446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3BD2F-5502-42C7-9DE2-04AA080F472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404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3BD2F-5502-42C7-9DE2-04AA080F472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476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3BD2F-5502-42C7-9DE2-04AA080F472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466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154D2-2590-4D4B-9F54-2A3B0FAA20F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385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154D2-2590-4D4B-9F54-2A3B0FAA20F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13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154D2-2590-4D4B-9F54-2A3B0FAA20F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559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154D2-2590-4D4B-9F54-2A3B0FAA20F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294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can become immune to patients, clients, customers in the everyday practice of our jobs and responsibilities.</a:t>
            </a:r>
          </a:p>
          <a:p>
            <a:endParaRPr lang="en-GB" dirty="0"/>
          </a:p>
          <a:p>
            <a:r>
              <a:rPr lang="en-GB" dirty="0"/>
              <a:t>Care Opinion helps using the Hovis principle …. New stories fresh every day helping us to see the world through the eyes of others,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154D2-2590-4D4B-9F54-2A3B0FAA20F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869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5B1E4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>
                <a:solidFill>
                  <a:srgbClr val="B1005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27561" r="14696" b="29699"/>
          <a:stretch/>
        </p:blipFill>
        <p:spPr>
          <a:xfrm>
            <a:off x="6074979" y="145137"/>
            <a:ext cx="2823342" cy="116827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DDD143E-34E4-4DED-B631-ED60A0B681DB}"/>
              </a:ext>
            </a:extLst>
          </p:cNvPr>
          <p:cNvGrpSpPr/>
          <p:nvPr userDrawn="1"/>
        </p:nvGrpSpPr>
        <p:grpSpPr>
          <a:xfrm>
            <a:off x="260791" y="0"/>
            <a:ext cx="89334" cy="6863258"/>
            <a:chOff x="260791" y="0"/>
            <a:chExt cx="89334" cy="6863258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260791" y="0"/>
              <a:ext cx="0" cy="6858000"/>
            </a:xfrm>
            <a:prstGeom prst="line">
              <a:avLst/>
            </a:prstGeom>
            <a:ln w="38100">
              <a:solidFill>
                <a:srgbClr val="5B1E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</p:cNvCxnSpPr>
            <p:nvPr userDrawn="1"/>
          </p:nvCxnSpPr>
          <p:spPr>
            <a:xfrm>
              <a:off x="350125" y="0"/>
              <a:ext cx="0" cy="6863258"/>
            </a:xfrm>
            <a:prstGeom prst="line">
              <a:avLst/>
            </a:prstGeom>
            <a:ln w="38100">
              <a:solidFill>
                <a:srgbClr val="B100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133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69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779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646A-D193-4D14-87B7-F3A5C6DB09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133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5AAD-9320-44E4-BEC3-247AD2E7E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571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2AFA-2FB7-4630-8C60-F153079555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216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1AAE-7348-4F84-8B41-A2CB1367F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143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4D6D-1202-4E62-BD0F-040639661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820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E70F-BDF1-4B42-9011-67CD47202C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303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33A9-0538-46A8-926E-06CFE64F31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282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BDA2-EFB5-4246-9D3D-BADBCFA5F0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03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5B1E45"/>
                </a:solidFill>
              </a:defRPr>
            </a:lvl1pPr>
            <a:lvl2pPr>
              <a:defRPr>
                <a:solidFill>
                  <a:srgbClr val="B10059"/>
                </a:solidFill>
              </a:defRPr>
            </a:lvl2pPr>
            <a:lvl3pPr>
              <a:defRPr>
                <a:solidFill>
                  <a:srgbClr val="5B1E45"/>
                </a:solidFill>
              </a:defRPr>
            </a:lvl3pPr>
            <a:lvl4pPr>
              <a:defRPr>
                <a:solidFill>
                  <a:srgbClr val="B10059"/>
                </a:solidFill>
              </a:defRPr>
            </a:lvl4pPr>
            <a:lvl5pPr>
              <a:defRPr>
                <a:solidFill>
                  <a:srgbClr val="B1005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4"/>
          <p:cNvSpPr txBox="1">
            <a:spLocks/>
          </p:cNvSpPr>
          <p:nvPr userDrawn="1"/>
        </p:nvSpPr>
        <p:spPr>
          <a:xfrm>
            <a:off x="628650" y="61041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1164C2-A6C0-4F14-A6D0-CCD0C1BFBFC3}" type="datetimeFigureOut">
              <a:rPr lang="en-GB" smtClean="0"/>
              <a:pPr/>
              <a:t>27/04/2018</a:t>
            </a:fld>
            <a:endParaRPr lang="en-GB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457950" y="61041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C230E0-9C53-4FE2-9A19-1C994DEE99F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5549462"/>
            <a:ext cx="9144000" cy="1308537"/>
          </a:xfrm>
          <a:prstGeom prst="rect">
            <a:avLst/>
          </a:prstGeom>
          <a:solidFill>
            <a:srgbClr val="5B1E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t="29400" r="13646" b="35481"/>
          <a:stretch/>
        </p:blipFill>
        <p:spPr>
          <a:xfrm>
            <a:off x="7131528" y="6057806"/>
            <a:ext cx="1908284" cy="6595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t="29400" r="48526" b="35481"/>
          <a:stretch/>
        </p:blipFill>
        <p:spPr>
          <a:xfrm>
            <a:off x="177613" y="6066193"/>
            <a:ext cx="981732" cy="6595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8915" r="50000" b="35733"/>
          <a:stretch/>
        </p:blipFill>
        <p:spPr>
          <a:xfrm>
            <a:off x="1017925" y="5574503"/>
            <a:ext cx="1027585" cy="7004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t="29400" r="48526" b="35481"/>
          <a:stretch/>
        </p:blipFill>
        <p:spPr>
          <a:xfrm>
            <a:off x="1904090" y="6066193"/>
            <a:ext cx="981732" cy="6595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8915" r="50000" b="35733"/>
          <a:stretch/>
        </p:blipFill>
        <p:spPr>
          <a:xfrm>
            <a:off x="2744402" y="5574503"/>
            <a:ext cx="1027585" cy="7004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t="29400" r="48526" b="35481"/>
          <a:stretch/>
        </p:blipFill>
        <p:spPr>
          <a:xfrm>
            <a:off x="3630567" y="6066193"/>
            <a:ext cx="981732" cy="6595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8915" r="50000" b="35733"/>
          <a:stretch/>
        </p:blipFill>
        <p:spPr>
          <a:xfrm>
            <a:off x="4470879" y="5574503"/>
            <a:ext cx="1027585" cy="7004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t="29400" r="48526" b="35481"/>
          <a:stretch/>
        </p:blipFill>
        <p:spPr>
          <a:xfrm>
            <a:off x="5357044" y="6066193"/>
            <a:ext cx="981732" cy="6595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8915" r="50000" b="35733"/>
          <a:stretch/>
        </p:blipFill>
        <p:spPr>
          <a:xfrm>
            <a:off x="6197354" y="5574503"/>
            <a:ext cx="1027585" cy="7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54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4EE8-65A5-4D95-B463-6D7FBE43EB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644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69DF-A239-4B00-BA51-F8CB9E944D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92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5439-2A74-40C5-9F03-A89C46AA53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909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FBA7-2CF5-4F8A-BBDC-AA3CB70F84C8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ECD4-5F25-47FA-8281-60A603389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539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FBA7-2CF5-4F8A-BBDC-AA3CB70F84C8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ECD4-5F25-47FA-8281-60A603389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202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FBA7-2CF5-4F8A-BBDC-AA3CB70F84C8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ECD4-5F25-47FA-8281-60A603389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136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FBA7-2CF5-4F8A-BBDC-AA3CB70F84C8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ECD4-5F25-47FA-8281-60A603389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16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FBA7-2CF5-4F8A-BBDC-AA3CB70F84C8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ECD4-5F25-47FA-8281-60A603389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8139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FBA7-2CF5-4F8A-BBDC-AA3CB70F84C8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ECD4-5F25-47FA-8281-60A603389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048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FBA7-2CF5-4F8A-BBDC-AA3CB70F84C8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ECD4-5F25-47FA-8281-60A603389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21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AE801C-0971-4A55-A98D-73485C6D02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27561" r="14696" b="29699"/>
          <a:stretch/>
        </p:blipFill>
        <p:spPr>
          <a:xfrm>
            <a:off x="6074979" y="145137"/>
            <a:ext cx="2823342" cy="11682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B4ADE94-F49C-45AB-8C09-5CAABEE41A71}"/>
              </a:ext>
            </a:extLst>
          </p:cNvPr>
          <p:cNvGrpSpPr/>
          <p:nvPr userDrawn="1"/>
        </p:nvGrpSpPr>
        <p:grpSpPr>
          <a:xfrm>
            <a:off x="260791" y="0"/>
            <a:ext cx="89334" cy="6863258"/>
            <a:chOff x="260791" y="0"/>
            <a:chExt cx="89334" cy="686325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3832C2F-F21A-432F-9958-40EE161311B5}"/>
                </a:ext>
              </a:extLst>
            </p:cNvPr>
            <p:cNvCxnSpPr/>
            <p:nvPr userDrawn="1"/>
          </p:nvCxnSpPr>
          <p:spPr>
            <a:xfrm>
              <a:off x="260791" y="0"/>
              <a:ext cx="0" cy="6858000"/>
            </a:xfrm>
            <a:prstGeom prst="line">
              <a:avLst/>
            </a:prstGeom>
            <a:ln w="38100">
              <a:solidFill>
                <a:srgbClr val="5B1E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F5C029E-BB4A-4099-9FC5-0F8027895C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0125" y="0"/>
              <a:ext cx="0" cy="6863258"/>
            </a:xfrm>
            <a:prstGeom prst="line">
              <a:avLst/>
            </a:prstGeom>
            <a:ln w="38100">
              <a:solidFill>
                <a:srgbClr val="B100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69007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FBA7-2CF5-4F8A-BBDC-AA3CB70F84C8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ECD4-5F25-47FA-8281-60A603389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185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FBA7-2CF5-4F8A-BBDC-AA3CB70F84C8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ECD4-5F25-47FA-8281-60A603389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275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FBA7-2CF5-4F8A-BBDC-AA3CB70F84C8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ECD4-5F25-47FA-8281-60A603389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315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FBA7-2CF5-4F8A-BBDC-AA3CB70F84C8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EECD4-5F25-47FA-8281-60A603389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28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80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6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F15CB5-8C1F-4FC5-8BB3-23204B225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27561" r="14696" b="29699"/>
          <a:stretch/>
        </p:blipFill>
        <p:spPr>
          <a:xfrm>
            <a:off x="6074979" y="145137"/>
            <a:ext cx="2823342" cy="116827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3F22285-739C-409C-83FE-707BCE8B1D5C}"/>
              </a:ext>
            </a:extLst>
          </p:cNvPr>
          <p:cNvGrpSpPr/>
          <p:nvPr userDrawn="1"/>
        </p:nvGrpSpPr>
        <p:grpSpPr>
          <a:xfrm>
            <a:off x="260791" y="0"/>
            <a:ext cx="89334" cy="6863258"/>
            <a:chOff x="260791" y="0"/>
            <a:chExt cx="89334" cy="686325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5BA8007-4697-4664-A0A5-640283268FB1}"/>
                </a:ext>
              </a:extLst>
            </p:cNvPr>
            <p:cNvCxnSpPr/>
            <p:nvPr userDrawn="1"/>
          </p:nvCxnSpPr>
          <p:spPr>
            <a:xfrm>
              <a:off x="260791" y="0"/>
              <a:ext cx="0" cy="6858000"/>
            </a:xfrm>
            <a:prstGeom prst="line">
              <a:avLst/>
            </a:prstGeom>
            <a:ln w="38100">
              <a:solidFill>
                <a:srgbClr val="5B1E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7414A2C-F7C1-4F08-8490-F65DCB0A992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0125" y="0"/>
              <a:ext cx="0" cy="6863258"/>
            </a:xfrm>
            <a:prstGeom prst="line">
              <a:avLst/>
            </a:prstGeom>
            <a:ln w="38100">
              <a:solidFill>
                <a:srgbClr val="B100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852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3C97FB-A3C0-4C1B-B4C6-50AC7572AC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t="27561" r="14696" b="29699"/>
          <a:stretch/>
        </p:blipFill>
        <p:spPr>
          <a:xfrm>
            <a:off x="6074979" y="145137"/>
            <a:ext cx="2823342" cy="116827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9BD310C-1153-4C8B-8C58-18D1DFE9233C}"/>
              </a:ext>
            </a:extLst>
          </p:cNvPr>
          <p:cNvGrpSpPr/>
          <p:nvPr userDrawn="1"/>
        </p:nvGrpSpPr>
        <p:grpSpPr>
          <a:xfrm>
            <a:off x="260791" y="0"/>
            <a:ext cx="89334" cy="6863258"/>
            <a:chOff x="260791" y="0"/>
            <a:chExt cx="89334" cy="686325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AD6767F-35A2-4B62-8767-446DFA789C56}"/>
                </a:ext>
              </a:extLst>
            </p:cNvPr>
            <p:cNvCxnSpPr/>
            <p:nvPr userDrawn="1"/>
          </p:nvCxnSpPr>
          <p:spPr>
            <a:xfrm>
              <a:off x="260791" y="0"/>
              <a:ext cx="0" cy="6858000"/>
            </a:xfrm>
            <a:prstGeom prst="line">
              <a:avLst/>
            </a:prstGeom>
            <a:ln w="38100">
              <a:solidFill>
                <a:srgbClr val="5B1E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C1E307E-F854-4B42-9795-345150C3D1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0125" y="0"/>
              <a:ext cx="0" cy="6863258"/>
            </a:xfrm>
            <a:prstGeom prst="line">
              <a:avLst/>
            </a:prstGeom>
            <a:ln w="38100">
              <a:solidFill>
                <a:srgbClr val="B100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282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96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CBB6-8C53-478F-93F5-6154BD52AFFC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57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8CBB6-8C53-478F-93F5-6154BD52AFFC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11DD0-9166-4A6C-A7D3-0B53AA7A72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08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2" r:id="rId3"/>
    <p:sldLayoutId id="2147483663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20B667-6479-4648-8ECD-68D89E937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61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FFBA7-2CF5-4F8A-BBDC-AA3CB70F84C8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EECD4-5F25-47FA-8281-60A6033892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675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400" dirty="0"/>
              <a:t>Care Opinion: </a:t>
            </a:r>
            <a:br>
              <a:rPr lang="en-GB" sz="4400" dirty="0"/>
            </a:br>
            <a:r>
              <a:rPr lang="en-GB" sz="4400" dirty="0"/>
              <a:t>supporting local voice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52912"/>
            <a:ext cx="6858000" cy="1655762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Gina Alexander</a:t>
            </a:r>
          </a:p>
          <a:p>
            <a:pPr algn="l"/>
            <a:r>
              <a:rPr lang="en-GB" dirty="0"/>
              <a:t>@</a:t>
            </a:r>
            <a:r>
              <a:rPr lang="en-GB" dirty="0" err="1"/>
              <a:t>careopinionscot</a:t>
            </a:r>
            <a:endParaRPr lang="en-GB" dirty="0"/>
          </a:p>
          <a:p>
            <a:pPr algn="l"/>
            <a:r>
              <a:rPr lang="en-GB" dirty="0"/>
              <a:t>@ginaaalexander</a:t>
            </a:r>
          </a:p>
        </p:txBody>
      </p:sp>
    </p:spTree>
    <p:extLst>
      <p:ext uri="{BB962C8B-B14F-4D97-AF65-F5344CB8AC3E}">
        <p14:creationId xmlns:p14="http://schemas.microsoft.com/office/powerpoint/2010/main" val="3221166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9735F8-8738-476D-95B8-31EC1BDB44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361162"/>
              </p:ext>
            </p:extLst>
          </p:nvPr>
        </p:nvGraphicFramePr>
        <p:xfrm>
          <a:off x="808073" y="1654072"/>
          <a:ext cx="7953152" cy="3840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17090">
                  <a:extLst>
                    <a:ext uri="{9D8B030D-6E8A-4147-A177-3AD203B41FA5}">
                      <a16:colId xmlns:a16="http://schemas.microsoft.com/office/drawing/2014/main" val="1185427216"/>
                    </a:ext>
                  </a:extLst>
                </a:gridCol>
                <a:gridCol w="4136062">
                  <a:extLst>
                    <a:ext uri="{9D8B030D-6E8A-4147-A177-3AD203B41FA5}">
                      <a16:colId xmlns:a16="http://schemas.microsoft.com/office/drawing/2014/main" val="1419418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200" dirty="0"/>
                        <a:t>Our Voice seeks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chemeClr val="bg1"/>
                          </a:solidFill>
                        </a:rPr>
                        <a:t>Care Opinion enables</a:t>
                      </a:r>
                    </a:p>
                  </a:txBody>
                  <a:tcPr>
                    <a:solidFill>
                      <a:srgbClr val="B100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252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chemeClr val="bg1"/>
                          </a:solidFill>
                        </a:rPr>
                        <a:t>My Voice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People to share their stories</a:t>
                      </a:r>
                    </a:p>
                  </a:txBody>
                  <a:tcPr>
                    <a:solidFill>
                      <a:srgbClr val="B100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822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chemeClr val="bg1"/>
                          </a:solidFill>
                        </a:rPr>
                        <a:t>Community Voice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Local providers to see how their services are being experienced</a:t>
                      </a:r>
                    </a:p>
                  </a:txBody>
                  <a:tcPr>
                    <a:solidFill>
                      <a:srgbClr val="B100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884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chemeClr val="bg1"/>
                          </a:solidFill>
                        </a:rPr>
                        <a:t>National Voice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bg1"/>
                          </a:solidFill>
                        </a:rPr>
                        <a:t>A national perspective on topics and issues</a:t>
                      </a:r>
                    </a:p>
                  </a:txBody>
                  <a:tcPr>
                    <a:solidFill>
                      <a:srgbClr val="B100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832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208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05/e5/63/05e5636397111d47ed3cb956a523b19c.jpg">
            <a:extLst>
              <a:ext uri="{FF2B5EF4-FFF2-40B4-BE49-F238E27FC236}">
                <a16:creationId xmlns:a16="http://schemas.microsoft.com/office/drawing/2014/main" id="{067F38C8-BA66-45E5-8100-BA2216830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722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7EB86C-3B4B-4087-9570-4EDE41C8CB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27" b="1961"/>
          <a:stretch/>
        </p:blipFill>
        <p:spPr>
          <a:xfrm>
            <a:off x="412012" y="1089504"/>
            <a:ext cx="6010053" cy="18769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333FE4-079B-4B39-A693-1A04B3D38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726" y="2780690"/>
            <a:ext cx="8140629" cy="129661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5E0675E-AFB5-4FB1-97E6-008C0C7386BF}"/>
              </a:ext>
            </a:extLst>
          </p:cNvPr>
          <p:cNvGrpSpPr/>
          <p:nvPr/>
        </p:nvGrpSpPr>
        <p:grpSpPr>
          <a:xfrm>
            <a:off x="916724" y="2626242"/>
            <a:ext cx="8003992" cy="3813267"/>
            <a:chOff x="916725" y="4077309"/>
            <a:chExt cx="5095876" cy="23622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483B6F6-F52D-405C-B573-1F032FEBC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6726" y="4077309"/>
              <a:ext cx="5095875" cy="914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C51C2B-8EB2-4651-8684-7E51DE447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6725" y="4991709"/>
              <a:ext cx="5095874" cy="144780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3AF8834-39BF-4781-80D5-3BD181971E3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3302"/>
          <a:stretch/>
        </p:blipFill>
        <p:spPr>
          <a:xfrm>
            <a:off x="5808230" y="1768860"/>
            <a:ext cx="3112486" cy="85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7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9FF10F-27B5-488C-BB61-FD3ADB1A566D}"/>
              </a:ext>
            </a:extLst>
          </p:cNvPr>
          <p:cNvSpPr txBox="1"/>
          <p:nvPr/>
        </p:nvSpPr>
        <p:spPr>
          <a:xfrm>
            <a:off x="839972" y="1477926"/>
            <a:ext cx="76873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B10059"/>
                </a:solidFill>
              </a:rPr>
              <a:t>People</a:t>
            </a:r>
            <a:r>
              <a:rPr lang="en-GB" sz="3200" dirty="0"/>
              <a:t> told us</a:t>
            </a:r>
            <a:r>
              <a:rPr lang="en-GB" sz="2400" dirty="0"/>
              <a:t>:-</a:t>
            </a:r>
          </a:p>
          <a:p>
            <a:endParaRPr lang="en-GB" sz="2400" dirty="0"/>
          </a:p>
          <a:p>
            <a:pPr marL="342900" indent="-342900">
              <a:buClr>
                <a:srgbClr val="B10059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They would like </a:t>
            </a:r>
            <a:r>
              <a:rPr lang="en-GB" sz="2400" dirty="0">
                <a:solidFill>
                  <a:srgbClr val="B10059"/>
                </a:solidFill>
              </a:rPr>
              <a:t>staff &amp; managers</a:t>
            </a:r>
            <a:r>
              <a:rPr lang="en-GB" sz="2400" dirty="0"/>
              <a:t> to read and respond to their story	(90%)</a:t>
            </a:r>
          </a:p>
          <a:p>
            <a:pPr marL="342900" indent="-342900">
              <a:buClr>
                <a:srgbClr val="B10059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Clr>
                <a:srgbClr val="B10059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It’s important for them to share stories </a:t>
            </a:r>
            <a:r>
              <a:rPr lang="en-GB" sz="2400" dirty="0">
                <a:solidFill>
                  <a:srgbClr val="B10059"/>
                </a:solidFill>
              </a:rPr>
              <a:t>in their own words</a:t>
            </a:r>
            <a:r>
              <a:rPr lang="en-GB" sz="2400" dirty="0"/>
              <a:t> (90%)</a:t>
            </a:r>
          </a:p>
          <a:p>
            <a:pPr marL="342900" indent="-342900">
              <a:buClr>
                <a:srgbClr val="B10059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Clr>
                <a:srgbClr val="B10059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They want to be able to share their story at </a:t>
            </a:r>
            <a:r>
              <a:rPr lang="en-GB" sz="2400" dirty="0">
                <a:solidFill>
                  <a:srgbClr val="B10059"/>
                </a:solidFill>
              </a:rPr>
              <a:t>a time that suits them</a:t>
            </a:r>
            <a:r>
              <a:rPr lang="en-GB" sz="2400" dirty="0"/>
              <a:t>	(85%)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240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594C7F-165B-436D-99BC-D018D0968A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04"/>
          <a:stretch/>
        </p:blipFill>
        <p:spPr>
          <a:xfrm>
            <a:off x="659439" y="1560882"/>
            <a:ext cx="8053431" cy="373623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51F94C6-64DD-428D-9A08-AD242DE4337B}"/>
              </a:ext>
            </a:extLst>
          </p:cNvPr>
          <p:cNvSpPr/>
          <p:nvPr/>
        </p:nvSpPr>
        <p:spPr>
          <a:xfrm>
            <a:off x="1052623" y="4061637"/>
            <a:ext cx="7336465" cy="1318437"/>
          </a:xfrm>
          <a:prstGeom prst="roundRect">
            <a:avLst/>
          </a:prstGeom>
          <a:noFill/>
          <a:ln w="38100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905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2B7256-BB7A-4788-A5CD-AF8B91BD7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903796"/>
            <a:ext cx="8178799" cy="505040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890B959-4B94-4D53-BB9F-E21B016DDC93}"/>
              </a:ext>
            </a:extLst>
          </p:cNvPr>
          <p:cNvSpPr/>
          <p:nvPr/>
        </p:nvSpPr>
        <p:spPr>
          <a:xfrm>
            <a:off x="3232298" y="903796"/>
            <a:ext cx="4465674" cy="223284"/>
          </a:xfrm>
          <a:prstGeom prst="roundRect">
            <a:avLst/>
          </a:prstGeom>
          <a:noFill/>
          <a:ln w="38100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741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5A21DB-AD91-4A4E-9BC6-98EA72A39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11" y="1326172"/>
            <a:ext cx="7608777" cy="45462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DF7E16-2AEC-42B6-AA7A-2C3DBA93BDD4}"/>
              </a:ext>
            </a:extLst>
          </p:cNvPr>
          <p:cNvSpPr txBox="1"/>
          <p:nvPr/>
        </p:nvSpPr>
        <p:spPr>
          <a:xfrm>
            <a:off x="691116" y="786809"/>
            <a:ext cx="317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B10059"/>
                </a:solidFill>
              </a:rPr>
              <a:t>What was good?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3A180E7-FC61-4F19-9ABE-AAF5E5BAB5BE}"/>
              </a:ext>
            </a:extLst>
          </p:cNvPr>
          <p:cNvSpPr/>
          <p:nvPr/>
        </p:nvSpPr>
        <p:spPr>
          <a:xfrm>
            <a:off x="1951075" y="1360913"/>
            <a:ext cx="3460897" cy="194310"/>
          </a:xfrm>
          <a:prstGeom prst="roundRect">
            <a:avLst/>
          </a:prstGeom>
          <a:noFill/>
          <a:ln w="38100"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316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97795E-136A-43C4-B5C2-5916E160B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496319"/>
            <a:ext cx="7194107" cy="4478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0E564E-F8E7-4E1C-BFB2-199316017051}"/>
              </a:ext>
            </a:extLst>
          </p:cNvPr>
          <p:cNvSpPr txBox="1"/>
          <p:nvPr/>
        </p:nvSpPr>
        <p:spPr>
          <a:xfrm>
            <a:off x="691116" y="786809"/>
            <a:ext cx="3880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B10059"/>
                </a:solidFill>
              </a:rPr>
              <a:t>What could be improved?</a:t>
            </a:r>
          </a:p>
        </p:txBody>
      </p:sp>
    </p:spTree>
    <p:extLst>
      <p:ext uri="{BB962C8B-B14F-4D97-AF65-F5344CB8AC3E}">
        <p14:creationId xmlns:p14="http://schemas.microsoft.com/office/powerpoint/2010/main" val="3032667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B56D5A-4B65-4543-9B82-748DE8B4F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022" y="1750495"/>
            <a:ext cx="4150797" cy="42638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DCAE53-B2DD-44B0-A1C4-4B2EB3468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28" y="951614"/>
            <a:ext cx="4071272" cy="552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08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lack Microphone">
            <a:extLst>
              <a:ext uri="{FF2B5EF4-FFF2-40B4-BE49-F238E27FC236}">
                <a16:creationId xmlns:a16="http://schemas.microsoft.com/office/drawing/2014/main" id="{6C31EEC9-32BF-44B3-ACF2-E88A3E21B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8151" y="0"/>
            <a:ext cx="102815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134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454" y="1886337"/>
            <a:ext cx="809762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B10059"/>
                </a:solidFill>
              </a:rPr>
              <a:t>Agenda</a:t>
            </a:r>
          </a:p>
          <a:p>
            <a:endParaRPr lang="en-GB" sz="3200" dirty="0">
              <a:solidFill>
                <a:srgbClr val="5B1E45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B1E45"/>
                </a:solidFill>
              </a:rPr>
              <a:t>Refresh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B1E45"/>
                </a:solidFill>
              </a:rPr>
              <a:t>Some stats &amp; annual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B1E45"/>
                </a:solidFill>
              </a:rPr>
              <a:t>Link with Our Voice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B1E45"/>
                </a:solidFill>
              </a:rPr>
              <a:t>Supporting improvement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5B1E45"/>
                </a:solidFill>
              </a:rPr>
              <a:t>Q &amp; A</a:t>
            </a:r>
          </a:p>
          <a:p>
            <a:endParaRPr lang="en-GB" sz="3200" dirty="0">
              <a:solidFill>
                <a:srgbClr val="5B1E45"/>
              </a:solidFill>
            </a:endParaRPr>
          </a:p>
          <a:p>
            <a:endParaRPr lang="en-GB" sz="3200" dirty="0">
              <a:solidFill>
                <a:srgbClr val="5B1E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8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4719" y="2460495"/>
            <a:ext cx="80976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B10059"/>
                </a:solidFill>
              </a:rPr>
              <a:t>Our vision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We want people to be able to share their experiences of health and care in ways which are safe, simple, and lead to learning and change.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94052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F30FE7D-F956-4C35-B9A0-E9D79AAFD021}"/>
              </a:ext>
            </a:extLst>
          </p:cNvPr>
          <p:cNvGrpSpPr/>
          <p:nvPr/>
        </p:nvGrpSpPr>
        <p:grpSpPr>
          <a:xfrm>
            <a:off x="917819" y="1578429"/>
            <a:ext cx="7736324" cy="4814771"/>
            <a:chOff x="717573" y="1442276"/>
            <a:chExt cx="7677773" cy="500940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A105AC8-B542-447E-BF9F-8F7C5F937AE3}"/>
                </a:ext>
              </a:extLst>
            </p:cNvPr>
            <p:cNvSpPr/>
            <p:nvPr/>
          </p:nvSpPr>
          <p:spPr>
            <a:xfrm>
              <a:off x="717573" y="1655642"/>
              <a:ext cx="2700560" cy="2990351"/>
            </a:xfrm>
            <a:prstGeom prst="ellipse">
              <a:avLst/>
            </a:prstGeom>
            <a:solidFill>
              <a:srgbClr val="8244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Transparency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529F8E1-6B27-4C2C-A639-BBE9254C2582}"/>
                </a:ext>
              </a:extLst>
            </p:cNvPr>
            <p:cNvSpPr/>
            <p:nvPr/>
          </p:nvSpPr>
          <p:spPr>
            <a:xfrm>
              <a:off x="2009063" y="3312419"/>
              <a:ext cx="2654099" cy="3060989"/>
            </a:xfrm>
            <a:prstGeom prst="ellipse">
              <a:avLst/>
            </a:prstGeom>
            <a:solidFill>
              <a:srgbClr val="4D4D4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Inclusivity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90A5883-2850-4CD3-99AB-4F7A51A0D5A0}"/>
                </a:ext>
              </a:extLst>
            </p:cNvPr>
            <p:cNvSpPr/>
            <p:nvPr/>
          </p:nvSpPr>
          <p:spPr>
            <a:xfrm>
              <a:off x="4397489" y="3390690"/>
              <a:ext cx="2751376" cy="3060989"/>
            </a:xfrm>
            <a:prstGeom prst="ellipse">
              <a:avLst/>
            </a:prstGeom>
            <a:solidFill>
              <a:srgbClr val="5B1E4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Humanity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CFB925B-5FE6-4167-B440-A85D830249CA}"/>
                </a:ext>
              </a:extLst>
            </p:cNvPr>
            <p:cNvSpPr/>
            <p:nvPr/>
          </p:nvSpPr>
          <p:spPr>
            <a:xfrm>
              <a:off x="3203276" y="1585004"/>
              <a:ext cx="2751376" cy="3060989"/>
            </a:xfrm>
            <a:prstGeom prst="ellipse">
              <a:avLst/>
            </a:prstGeom>
            <a:solidFill>
              <a:srgbClr val="DD8CB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Positivity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65C6A4B-DBDB-41AC-A0BF-11DC01EFFB4B}"/>
                </a:ext>
              </a:extLst>
            </p:cNvPr>
            <p:cNvSpPr/>
            <p:nvPr/>
          </p:nvSpPr>
          <p:spPr>
            <a:xfrm>
              <a:off x="5642518" y="1442276"/>
              <a:ext cx="2752828" cy="3060989"/>
            </a:xfrm>
            <a:prstGeom prst="ellipse">
              <a:avLst/>
            </a:prstGeom>
            <a:solidFill>
              <a:srgbClr val="B100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Innovation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0405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1B3584-75A4-47F2-BC66-7351EDF2A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56" y="1670466"/>
            <a:ext cx="7748688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1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/>
          <p:cNvSpPr/>
          <p:nvPr/>
        </p:nvSpPr>
        <p:spPr>
          <a:xfrm>
            <a:off x="6012160" y="193750"/>
            <a:ext cx="2952328" cy="3019226"/>
          </a:xfrm>
          <a:prstGeom prst="roundRect">
            <a:avLst/>
          </a:prstGeom>
          <a:solidFill>
            <a:srgbClr val="B10059"/>
          </a:solidFill>
          <a:ln>
            <a:solidFill>
              <a:srgbClr val="B10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each provider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3" y="193750"/>
            <a:ext cx="2365903" cy="177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/>
          <p:cNvSpPr/>
          <p:nvPr/>
        </p:nvSpPr>
        <p:spPr>
          <a:xfrm>
            <a:off x="3203848" y="796865"/>
            <a:ext cx="1440160" cy="648072"/>
          </a:xfrm>
          <a:prstGeom prst="roundRect">
            <a:avLst/>
          </a:prstGeom>
          <a:solidFill>
            <a:srgbClr val="B10059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Moderation</a:t>
            </a:r>
          </a:p>
        </p:txBody>
      </p:sp>
      <p:sp>
        <p:nvSpPr>
          <p:cNvPr id="7" name="Explosion: 8 Points 6"/>
          <p:cNvSpPr/>
          <p:nvPr/>
        </p:nvSpPr>
        <p:spPr>
          <a:xfrm>
            <a:off x="3203848" y="2420888"/>
            <a:ext cx="1648394" cy="1008112"/>
          </a:xfrm>
          <a:prstGeom prst="irregularSeal1">
            <a:avLst/>
          </a:prstGeom>
          <a:solidFill>
            <a:srgbClr val="5B1E45"/>
          </a:solidFill>
          <a:ln>
            <a:solidFill>
              <a:srgbClr val="5B1E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Alerting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357915" y="525988"/>
            <a:ext cx="2376264" cy="914400"/>
            <a:chOff x="6516216" y="493553"/>
            <a:chExt cx="2376264" cy="914400"/>
          </a:xfrm>
        </p:grpSpPr>
        <p:pic>
          <p:nvPicPr>
            <p:cNvPr id="9" name="Graphic 8" descr="User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734982" y="796865"/>
              <a:ext cx="11574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Clinical/care staff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57915" y="1153847"/>
            <a:ext cx="2282552" cy="914400"/>
            <a:chOff x="6516216" y="493553"/>
            <a:chExt cx="2282552" cy="914400"/>
          </a:xfrm>
        </p:grpSpPr>
        <p:pic>
          <p:nvPicPr>
            <p:cNvPr id="13" name="Graphic 12" descr="User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734982" y="597844"/>
              <a:ext cx="10637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Porters, reception, catering…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10098" y="1814227"/>
            <a:ext cx="2316873" cy="914400"/>
            <a:chOff x="6516216" y="493553"/>
            <a:chExt cx="2316873" cy="914400"/>
          </a:xfrm>
        </p:grpSpPr>
        <p:pic>
          <p:nvPicPr>
            <p:cNvPr id="16" name="Graphic 15" descr="Users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582798" y="616915"/>
              <a:ext cx="125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Feedback, comms</a:t>
              </a:r>
              <a:r>
                <a:rPr lang="en-GB" sz="1200" b="1" dirty="0">
                  <a:solidFill>
                    <a:schemeClr val="bg1"/>
                  </a:solidFill>
                  <a:latin typeface="Arial" charset="0"/>
                </a:rPr>
                <a:t> teams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488394" y="2563403"/>
            <a:ext cx="2204794" cy="582182"/>
            <a:chOff x="6488394" y="2563403"/>
            <a:chExt cx="2204794" cy="582182"/>
          </a:xfrm>
        </p:grpSpPr>
        <p:pic>
          <p:nvPicPr>
            <p:cNvPr id="18" name="Graphic 17" descr="User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488394" y="2563403"/>
              <a:ext cx="582182" cy="58218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634404" y="2642428"/>
              <a:ext cx="1058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CEO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00192" y="3484621"/>
            <a:ext cx="2376264" cy="914400"/>
            <a:chOff x="6516216" y="493553"/>
            <a:chExt cx="2376264" cy="914400"/>
          </a:xfrm>
        </p:grpSpPr>
        <p:pic>
          <p:nvPicPr>
            <p:cNvPr id="21" name="Graphic 20" descr="Users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B1E45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Health boards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57915" y="4102071"/>
            <a:ext cx="2376264" cy="914400"/>
            <a:chOff x="6516216" y="493553"/>
            <a:chExt cx="2376264" cy="914400"/>
          </a:xfrm>
        </p:grpSpPr>
        <p:pic>
          <p:nvPicPr>
            <p:cNvPr id="24" name="Graphic 23" descr="Users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452320" y="658328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B1E45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HSCPs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323083" y="4731549"/>
            <a:ext cx="2485986" cy="914400"/>
            <a:chOff x="6516216" y="493553"/>
            <a:chExt cx="2485986" cy="914400"/>
          </a:xfrm>
        </p:grpSpPr>
        <p:pic>
          <p:nvPicPr>
            <p:cNvPr id="27" name="Graphic 26" descr="Users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452320" y="507999"/>
              <a:ext cx="154988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 dirty="0">
                  <a:solidFill>
                    <a:srgbClr val="5B1E45"/>
                  </a:solidFill>
                  <a:latin typeface="Arial" charset="0"/>
                </a:rPr>
                <a:t>Interest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B1E45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groups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357915" y="5317199"/>
            <a:ext cx="2438224" cy="914400"/>
            <a:chOff x="6516216" y="493553"/>
            <a:chExt cx="2438224" cy="914400"/>
          </a:xfrm>
        </p:grpSpPr>
        <p:pic>
          <p:nvPicPr>
            <p:cNvPr id="30" name="Graphic 29" descr="Users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430417" y="822303"/>
              <a:ext cx="152402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B1E45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Local authority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55876" y="5601118"/>
            <a:ext cx="2376264" cy="914400"/>
            <a:chOff x="6516216" y="493553"/>
            <a:chExt cx="2376264" cy="914400"/>
          </a:xfrm>
        </p:grpSpPr>
        <p:pic>
          <p:nvPicPr>
            <p:cNvPr id="33" name="Graphic 32" descr="Users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452320" y="796865"/>
              <a:ext cx="144016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 dirty="0">
                  <a:solidFill>
                    <a:srgbClr val="B10059"/>
                  </a:solidFill>
                  <a:latin typeface="Arial" charset="0"/>
                </a:rPr>
                <a:t>Regulators (H</a:t>
              </a: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B10059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IS, CI)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23528" y="4074436"/>
            <a:ext cx="2880320" cy="938740"/>
            <a:chOff x="323528" y="3725857"/>
            <a:chExt cx="2450902" cy="938740"/>
          </a:xfrm>
        </p:grpSpPr>
        <p:pic>
          <p:nvPicPr>
            <p:cNvPr id="35" name="Graphic 34" descr="Teacher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323528" y="3725857"/>
              <a:ext cx="938740" cy="93874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34270" y="3933617"/>
              <a:ext cx="144016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7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Health &amp; care students/trainees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4931" y="4913980"/>
            <a:ext cx="2450901" cy="938740"/>
            <a:chOff x="323528" y="3725857"/>
            <a:chExt cx="2450901" cy="938740"/>
          </a:xfrm>
        </p:grpSpPr>
        <p:pic>
          <p:nvPicPr>
            <p:cNvPr id="39" name="Graphic 38" descr="Teacher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323528" y="3725857"/>
              <a:ext cx="938740" cy="93874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499956" y="3933617"/>
              <a:ext cx="127447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Researchers</a:t>
              </a:r>
            </a:p>
          </p:txBody>
        </p:sp>
      </p:grpSp>
      <p:cxnSp>
        <p:nvCxnSpPr>
          <p:cNvPr id="42" name="Connector: Curved 41"/>
          <p:cNvCxnSpPr/>
          <p:nvPr/>
        </p:nvCxnSpPr>
        <p:spPr>
          <a:xfrm>
            <a:off x="2623518" y="950753"/>
            <a:ext cx="432048" cy="195922"/>
          </a:xfrm>
          <a:prstGeom prst="curvedConnector3">
            <a:avLst/>
          </a:prstGeom>
          <a:ln w="38100">
            <a:solidFill>
              <a:srgbClr val="4D4D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/>
          <p:cNvCxnSpPr>
            <a:cxnSpLocks/>
          </p:cNvCxnSpPr>
          <p:nvPr/>
        </p:nvCxnSpPr>
        <p:spPr>
          <a:xfrm flipV="1">
            <a:off x="4867828" y="2198746"/>
            <a:ext cx="964312" cy="582182"/>
          </a:xfrm>
          <a:prstGeom prst="curvedConnector3">
            <a:avLst>
              <a:gd name="adj1" fmla="val 50000"/>
            </a:avLst>
          </a:prstGeom>
          <a:ln w="38100">
            <a:solidFill>
              <a:srgbClr val="4D4D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Curved 44"/>
          <p:cNvCxnSpPr>
            <a:cxnSpLocks/>
          </p:cNvCxnSpPr>
          <p:nvPr/>
        </p:nvCxnSpPr>
        <p:spPr>
          <a:xfrm rot="5400000">
            <a:off x="3597327" y="1719962"/>
            <a:ext cx="861434" cy="540417"/>
          </a:xfrm>
          <a:prstGeom prst="curvedConnector3">
            <a:avLst>
              <a:gd name="adj1" fmla="val 50000"/>
            </a:avLst>
          </a:prstGeom>
          <a:ln w="38100">
            <a:solidFill>
              <a:srgbClr val="4D4D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/>
          <p:cNvCxnSpPr>
            <a:cxnSpLocks/>
          </p:cNvCxnSpPr>
          <p:nvPr/>
        </p:nvCxnSpPr>
        <p:spPr>
          <a:xfrm>
            <a:off x="4451460" y="3362931"/>
            <a:ext cx="1848732" cy="858157"/>
          </a:xfrm>
          <a:prstGeom prst="curvedConnector3">
            <a:avLst>
              <a:gd name="adj1" fmla="val 50000"/>
            </a:avLst>
          </a:prstGeom>
          <a:ln w="38100">
            <a:solidFill>
              <a:srgbClr val="4D4D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Curved 55"/>
          <p:cNvCxnSpPr>
            <a:cxnSpLocks/>
          </p:cNvCxnSpPr>
          <p:nvPr/>
        </p:nvCxnSpPr>
        <p:spPr>
          <a:xfrm rot="16200000" flipH="1">
            <a:off x="3123796" y="4354638"/>
            <a:ext cx="2066146" cy="426814"/>
          </a:xfrm>
          <a:prstGeom prst="curvedConnector3">
            <a:avLst>
              <a:gd name="adj1" fmla="val 50000"/>
            </a:avLst>
          </a:prstGeom>
          <a:ln w="38100">
            <a:solidFill>
              <a:srgbClr val="4D4D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Curved 57"/>
          <p:cNvCxnSpPr>
            <a:cxnSpLocks/>
          </p:cNvCxnSpPr>
          <p:nvPr/>
        </p:nvCxnSpPr>
        <p:spPr>
          <a:xfrm rot="10800000" flipV="1">
            <a:off x="1632439" y="2787717"/>
            <a:ext cx="1338014" cy="1042461"/>
          </a:xfrm>
          <a:prstGeom prst="curvedConnector3">
            <a:avLst>
              <a:gd name="adj1" fmla="val 85034"/>
            </a:avLst>
          </a:prstGeom>
          <a:ln w="38100">
            <a:solidFill>
              <a:srgbClr val="4D4D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C063A49-A731-478A-B2A5-AB51A5964430}"/>
              </a:ext>
            </a:extLst>
          </p:cNvPr>
          <p:cNvGrpSpPr/>
          <p:nvPr/>
        </p:nvGrpSpPr>
        <p:grpSpPr>
          <a:xfrm>
            <a:off x="6300193" y="5852720"/>
            <a:ext cx="2664296" cy="1021973"/>
            <a:chOff x="6516216" y="493553"/>
            <a:chExt cx="2606573" cy="914400"/>
          </a:xfrm>
        </p:grpSpPr>
        <p:pic>
          <p:nvPicPr>
            <p:cNvPr id="47" name="Graphic 46" descr="Users">
              <a:extLst>
                <a:ext uri="{FF2B5EF4-FFF2-40B4-BE49-F238E27FC236}">
                  <a16:creationId xmlns:a16="http://schemas.microsoft.com/office/drawing/2014/main" id="{DE194E33-5B97-46B3-A191-AFAF05AB2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306BF4B-263B-48C2-93A2-5BFD691A4A27}"/>
                </a:ext>
              </a:extLst>
            </p:cNvPr>
            <p:cNvSpPr txBox="1"/>
            <p:nvPr/>
          </p:nvSpPr>
          <p:spPr>
            <a:xfrm>
              <a:off x="7496080" y="796865"/>
              <a:ext cx="162670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B1E45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Elected officials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4758D14-DA22-4FCE-833A-6B2149BB6F30}"/>
              </a:ext>
            </a:extLst>
          </p:cNvPr>
          <p:cNvSpPr txBox="1"/>
          <p:nvPr/>
        </p:nvSpPr>
        <p:spPr>
          <a:xfrm>
            <a:off x="7277089" y="5112628"/>
            <a:ext cx="15498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5B1E45"/>
                </a:solidFill>
                <a:latin typeface="Arial" charset="0"/>
              </a:rPr>
              <a:t>Our Voice leads (SHC)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5B1E4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99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8789"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419" r="370"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3953" y="3684618"/>
            <a:ext cx="1404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2400" b="1" dirty="0">
                <a:solidFill>
                  <a:prstClr val="white"/>
                </a:solidFill>
                <a:latin typeface="Calibri" panose="020F0502020204030204"/>
              </a:rPr>
              <a:t>97% response rate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8D5E82-2E7D-4436-96C0-7D16EB72E064}"/>
              </a:ext>
            </a:extLst>
          </p:cNvPr>
          <p:cNvSpPr txBox="1"/>
          <p:nvPr/>
        </p:nvSpPr>
        <p:spPr>
          <a:xfrm>
            <a:off x="5531716" y="1887134"/>
            <a:ext cx="1404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2700" b="1" dirty="0">
                <a:solidFill>
                  <a:prstClr val="white"/>
                </a:solidFill>
                <a:latin typeface="Calibri" panose="020F0502020204030204"/>
              </a:rPr>
              <a:t>70% positive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7E759-68A4-43AE-9075-9663559B74BC}"/>
              </a:ext>
            </a:extLst>
          </p:cNvPr>
          <p:cNvSpPr txBox="1"/>
          <p:nvPr/>
        </p:nvSpPr>
        <p:spPr>
          <a:xfrm>
            <a:off x="4749842" y="3741964"/>
            <a:ext cx="1404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en-GB" sz="30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8AA34-F34E-4210-8DB6-2BCE5DCCBB14}"/>
              </a:ext>
            </a:extLst>
          </p:cNvPr>
          <p:cNvSpPr txBox="1"/>
          <p:nvPr/>
        </p:nvSpPr>
        <p:spPr>
          <a:xfrm>
            <a:off x="3482290" y="1852509"/>
            <a:ext cx="1404257" cy="105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2700" b="1" dirty="0">
                <a:solidFill>
                  <a:prstClr val="white"/>
                </a:solidFill>
                <a:latin typeface="Calibri" panose="020F0502020204030204"/>
              </a:rPr>
              <a:t>331 stories </a:t>
            </a:r>
          </a:p>
          <a:p>
            <a:pPr algn="ctr" defTabSz="685800"/>
            <a:r>
              <a:rPr lang="en-GB" sz="825" b="1" dirty="0">
                <a:solidFill>
                  <a:prstClr val="white"/>
                </a:solidFill>
                <a:latin typeface="Calibri" panose="020F0502020204030204"/>
              </a:rPr>
              <a:t>(12 months to 28.2.18)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39F18A-DD58-47C9-99C8-6F74EC0977CB}"/>
              </a:ext>
            </a:extLst>
          </p:cNvPr>
          <p:cNvSpPr txBox="1"/>
          <p:nvPr/>
        </p:nvSpPr>
        <p:spPr>
          <a:xfrm>
            <a:off x="2684848" y="3741963"/>
            <a:ext cx="1404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2700" b="1" dirty="0">
                <a:solidFill>
                  <a:prstClr val="white"/>
                </a:solidFill>
                <a:latin typeface="Calibri" panose="020F0502020204030204"/>
              </a:rPr>
              <a:t>3128 stories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714E7F-9815-4C8C-8DDA-358C79B6B1BD}"/>
              </a:ext>
            </a:extLst>
          </p:cNvPr>
          <p:cNvSpPr txBox="1"/>
          <p:nvPr/>
        </p:nvSpPr>
        <p:spPr>
          <a:xfrm>
            <a:off x="7507093" y="1887135"/>
            <a:ext cx="1404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2400" b="1" dirty="0">
                <a:solidFill>
                  <a:prstClr val="white"/>
                </a:solidFill>
                <a:latin typeface="Calibri" panose="020F0502020204030204"/>
              </a:rPr>
              <a:t>99% response rate!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CDE49E-BB1C-4FF2-B64F-9FC4A2DBB4E6}"/>
              </a:ext>
            </a:extLst>
          </p:cNvPr>
          <p:cNvSpPr txBox="1"/>
          <p:nvPr/>
        </p:nvSpPr>
        <p:spPr>
          <a:xfrm>
            <a:off x="4739716" y="3735874"/>
            <a:ext cx="1404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2700" b="1" dirty="0">
                <a:solidFill>
                  <a:prstClr val="white"/>
                </a:solidFill>
                <a:latin typeface="Calibri" panose="020F0502020204030204"/>
              </a:rPr>
              <a:t>66% positive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ACD78F-A4EE-4E49-9F4B-894AB5B2C8E0}"/>
              </a:ext>
            </a:extLst>
          </p:cNvPr>
          <p:cNvSpPr txBox="1"/>
          <p:nvPr/>
        </p:nvSpPr>
        <p:spPr>
          <a:xfrm>
            <a:off x="1469890" y="2256465"/>
            <a:ext cx="1404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2000" b="1" dirty="0">
                <a:solidFill>
                  <a:prstClr val="white"/>
                </a:solidFill>
                <a:latin typeface="Calibri" panose="020F0502020204030204"/>
              </a:rPr>
              <a:t>Grampian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9B2776-03EA-444B-9FC5-9B35C70B03BF}"/>
              </a:ext>
            </a:extLst>
          </p:cNvPr>
          <p:cNvSpPr txBox="1"/>
          <p:nvPr/>
        </p:nvSpPr>
        <p:spPr>
          <a:xfrm>
            <a:off x="629981" y="4007421"/>
            <a:ext cx="1404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2400" b="1" dirty="0">
                <a:solidFill>
                  <a:prstClr val="white"/>
                </a:solidFill>
                <a:latin typeface="Calibri" panose="020F0502020204030204"/>
              </a:rPr>
              <a:t>Scotland</a:t>
            </a:r>
          </a:p>
        </p:txBody>
      </p:sp>
    </p:spTree>
    <p:extLst>
      <p:ext uri="{BB962C8B-B14F-4D97-AF65-F5344CB8AC3E}">
        <p14:creationId xmlns:p14="http://schemas.microsoft.com/office/powerpoint/2010/main" val="2275208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6FE94FD-4726-4C7A-8753-497FEECDAA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887600"/>
              </p:ext>
            </p:extLst>
          </p:nvPr>
        </p:nvGraphicFramePr>
        <p:xfrm>
          <a:off x="696211" y="1408038"/>
          <a:ext cx="7937426" cy="5099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047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5F9B15-5AAA-4300-B850-8C6E4B6042E3}"/>
              </a:ext>
            </a:extLst>
          </p:cNvPr>
          <p:cNvGrpSpPr/>
          <p:nvPr/>
        </p:nvGrpSpPr>
        <p:grpSpPr>
          <a:xfrm>
            <a:off x="1026116" y="1826693"/>
            <a:ext cx="7476186" cy="4684691"/>
            <a:chOff x="728404" y="1233957"/>
            <a:chExt cx="7476186" cy="4684691"/>
          </a:xfrm>
        </p:grpSpPr>
        <p:sp>
          <p:nvSpPr>
            <p:cNvPr id="4" name="Oval 3"/>
            <p:cNvSpPr/>
            <p:nvPr/>
          </p:nvSpPr>
          <p:spPr>
            <a:xfrm>
              <a:off x="1765640" y="2166065"/>
              <a:ext cx="1577176" cy="1382363"/>
            </a:xfrm>
            <a:prstGeom prst="ellipse">
              <a:avLst/>
            </a:prstGeom>
            <a:solidFill>
              <a:srgbClr val="5B1E45"/>
            </a:solidFill>
            <a:ln>
              <a:solidFill>
                <a:srgbClr val="5B1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Health and Social Care Partnerships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3667201" y="1336989"/>
              <a:ext cx="1458533" cy="1255690"/>
            </a:xfrm>
            <a:prstGeom prst="ellipse">
              <a:avLst/>
            </a:prstGeom>
            <a:solidFill>
              <a:srgbClr val="5B1E45"/>
            </a:solidFill>
            <a:ln w="19050">
              <a:solidFill>
                <a:srgbClr val="5B1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Health Boards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5566030" y="2243339"/>
              <a:ext cx="1577176" cy="1382363"/>
            </a:xfrm>
            <a:prstGeom prst="ellipse">
              <a:avLst/>
            </a:prstGeom>
            <a:solidFill>
              <a:srgbClr val="5B1E45"/>
            </a:solidFill>
            <a:ln>
              <a:solidFill>
                <a:srgbClr val="5B1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Independent providers of health and care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688187" y="4537388"/>
              <a:ext cx="1458533" cy="1255690"/>
            </a:xfrm>
            <a:prstGeom prst="ellipse">
              <a:avLst/>
            </a:prstGeom>
            <a:solidFill>
              <a:srgbClr val="5B1E45"/>
            </a:solidFill>
            <a:ln>
              <a:solidFill>
                <a:srgbClr val="5B1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Third Sector providers of health and care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939318" y="3909543"/>
              <a:ext cx="1577176" cy="1255690"/>
            </a:xfrm>
            <a:prstGeom prst="ellipse">
              <a:avLst/>
            </a:prstGeom>
            <a:solidFill>
              <a:srgbClr val="5B1E45"/>
            </a:solidFill>
            <a:ln>
              <a:solidFill>
                <a:srgbClr val="5B1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Alcohol and Drug Partnerships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5425972" y="4022234"/>
              <a:ext cx="1458533" cy="1255690"/>
            </a:xfrm>
            <a:prstGeom prst="ellipse">
              <a:avLst/>
            </a:prstGeom>
            <a:solidFill>
              <a:srgbClr val="5B1E45"/>
            </a:solidFill>
            <a:ln>
              <a:solidFill>
                <a:srgbClr val="5B1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General practice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725156" y="2911431"/>
              <a:ext cx="1458533" cy="1255690"/>
            </a:xfrm>
            <a:prstGeom prst="ellipse">
              <a:avLst/>
            </a:prstGeom>
            <a:solidFill>
              <a:srgbClr val="B10059"/>
            </a:solidFill>
            <a:ln>
              <a:solidFill>
                <a:srgbClr val="B100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Person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28404" y="1233957"/>
              <a:ext cx="7476186" cy="4684691"/>
            </a:xfrm>
            <a:prstGeom prst="ellipse">
              <a:avLst/>
            </a:prstGeom>
            <a:noFill/>
            <a:ln w="38100">
              <a:solidFill>
                <a:srgbClr val="5B1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23744" y="760811"/>
            <a:ext cx="4256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B1E45"/>
                </a:solidFill>
              </a:rPr>
              <a:t>Enabling people to share their experience of integrated care</a:t>
            </a:r>
          </a:p>
        </p:txBody>
      </p:sp>
    </p:spTree>
    <p:extLst>
      <p:ext uri="{BB962C8B-B14F-4D97-AF65-F5344CB8AC3E}">
        <p14:creationId xmlns:p14="http://schemas.microsoft.com/office/powerpoint/2010/main" val="2883656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-for-the-board">
  <a:themeElements>
    <a:clrScheme name="PO-for-the-bo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-for-the-board">
      <a:majorFont>
        <a:latin typeface="Veto Co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-for-the-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867</TotalTime>
  <Words>464</Words>
  <Application>Microsoft Office PowerPoint</Application>
  <PresentationFormat>On-screen Show (4:3)</PresentationFormat>
  <Paragraphs>129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Veto Com</vt:lpstr>
      <vt:lpstr>Arial</vt:lpstr>
      <vt:lpstr>Calibri Light</vt:lpstr>
      <vt:lpstr>Office Theme</vt:lpstr>
      <vt:lpstr>PO-for-the-board</vt:lpstr>
      <vt:lpstr>1_Office Theme</vt:lpstr>
      <vt:lpstr>Care Opinion:  supporting local voice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 Coutts</dc:creator>
  <cp:lastModifiedBy>Gina</cp:lastModifiedBy>
  <cp:revision>22</cp:revision>
  <dcterms:created xsi:type="dcterms:W3CDTF">2017-03-16T11:24:20Z</dcterms:created>
  <dcterms:modified xsi:type="dcterms:W3CDTF">2018-04-27T16:50:03Z</dcterms:modified>
</cp:coreProperties>
</file>