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7" r:id="rId3"/>
    <p:sldId id="268" r:id="rId4"/>
    <p:sldId id="269" r:id="rId5"/>
    <p:sldId id="273" r:id="rId6"/>
    <p:sldId id="274" r:id="rId7"/>
    <p:sldId id="275" r:id="rId8"/>
    <p:sldId id="276" r:id="rId9"/>
    <p:sldId id="277" r:id="rId10"/>
    <p:sldId id="278" r:id="rId11"/>
    <p:sldId id="280" r:id="rId12"/>
    <p:sldId id="279" r:id="rId13"/>
    <p:sldId id="281" r:id="rId14"/>
    <p:sldId id="260" r:id="rId15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0059"/>
    <a:srgbClr val="5B1E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07" autoAdjust="0"/>
    <p:restoredTop sz="94660"/>
  </p:normalViewPr>
  <p:slideViewPr>
    <p:cSldViewPr>
      <p:cViewPr varScale="1">
        <p:scale>
          <a:sx n="108" d="100"/>
          <a:sy n="108" d="100"/>
        </p:scale>
        <p:origin x="182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C8502A-82E1-4F87-A106-34C1F242F091}" type="datetimeFigureOut">
              <a:rPr lang="en-GB" smtClean="0"/>
              <a:t>09/02/2018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63CE76-C44D-42A7-AA8B-7518B4133A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1282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936C3F-36E7-478A-8E9B-46FB54F97AB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07570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DDF3F1-F4D2-481A-8207-15C69F584A4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10241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76AEA4-BD81-4580-9B84-2876BF718FD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38143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8D5023-E80D-4A95-9240-8D84CC0C873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58916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AD78C8-AD9A-4306-BE67-D7F7494D212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17998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52973F-DFD6-4AB9-B89C-61D5D344932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88324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FC6658-F0E1-4F42-AC88-C759D708BF7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04360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08AC46-7891-41DC-B492-FD9D66EE250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87370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B7CC72-CEC4-4555-885B-7A20C7B5079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88558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2C5114-5483-4ADD-A3C7-9867329A8EC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07187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6B6542-E48A-44D7-8829-694C22CDD2A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01129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1B17A4D-C423-425D-9DB0-52D43AED1628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careopinion.org.uk/vis/b8sq2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4C9124D-BD51-4ADF-AFBE-0B40C1042A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63" r="5900" b="28095"/>
          <a:stretch/>
        </p:blipFill>
        <p:spPr>
          <a:xfrm>
            <a:off x="1506109" y="321320"/>
            <a:ext cx="6131781" cy="18722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2999" y="3789040"/>
            <a:ext cx="6858000" cy="1163464"/>
          </a:xfrm>
        </p:spPr>
        <p:txBody>
          <a:bodyPr/>
          <a:lstStyle/>
          <a:p>
            <a:r>
              <a:rPr lang="en-GB" sz="5400" b="1" dirty="0">
                <a:solidFill>
                  <a:srgbClr val="5B1E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 Care Opinion Features to Support QI Work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633E54-7B2D-4BA2-8CEC-5892915DE7A6}"/>
              </a:ext>
            </a:extLst>
          </p:cNvPr>
          <p:cNvSpPr txBox="1"/>
          <p:nvPr/>
        </p:nvSpPr>
        <p:spPr>
          <a:xfrm>
            <a:off x="971600" y="5373216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B10059"/>
                </a:solidFill>
              </a:rPr>
              <a:t>Cally Bowman, Subscriber &amp; Social Media Officer</a:t>
            </a:r>
            <a:br>
              <a:rPr lang="en-GB" dirty="0">
                <a:solidFill>
                  <a:srgbClr val="B10059"/>
                </a:solidFill>
              </a:rPr>
            </a:br>
            <a:r>
              <a:rPr lang="en-GB" dirty="0">
                <a:solidFill>
                  <a:srgbClr val="5B1E45"/>
                </a:solidFill>
              </a:rPr>
              <a:t>@callytweets</a:t>
            </a:r>
          </a:p>
        </p:txBody>
      </p:sp>
      <p:pic>
        <p:nvPicPr>
          <p:cNvPr id="5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25262841-677E-4527-ACB7-135E6AC14A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08" y="5724923"/>
            <a:ext cx="392832" cy="29462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871DF530-3C32-4E58-BD36-C59A725812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44" y="980728"/>
            <a:ext cx="9144000" cy="420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4929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C9199D4B-1F0D-4C8B-828F-F27C9ACFF5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509120"/>
            <a:ext cx="3010320" cy="17052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71CFA3B-54CF-4790-9B75-0E0FD6154B83}"/>
              </a:ext>
            </a:extLst>
          </p:cNvPr>
          <p:cNvSpPr txBox="1"/>
          <p:nvPr/>
        </p:nvSpPr>
        <p:spPr>
          <a:xfrm>
            <a:off x="179512" y="779219"/>
            <a:ext cx="86409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B10059"/>
                </a:solidFill>
              </a:rPr>
              <a:t>Tags can be added as public, private, or exclusively for people within your subscription. </a:t>
            </a:r>
            <a:br>
              <a:rPr lang="en-GB" dirty="0">
                <a:solidFill>
                  <a:srgbClr val="B10059"/>
                </a:solidFill>
              </a:rPr>
            </a:br>
            <a:endParaRPr lang="en-GB" dirty="0">
              <a:solidFill>
                <a:srgbClr val="B10059"/>
              </a:solidFill>
            </a:endParaRPr>
          </a:p>
          <a:p>
            <a:r>
              <a:rPr lang="en-GB" dirty="0">
                <a:solidFill>
                  <a:srgbClr val="5B1E45"/>
                </a:solidFill>
              </a:rPr>
              <a:t>Subscriber tagging allows for collaborative learning from stories.</a:t>
            </a:r>
          </a:p>
          <a:p>
            <a:r>
              <a:rPr lang="en-GB" dirty="0">
                <a:solidFill>
                  <a:srgbClr val="5B1E45"/>
                </a:solidFill>
              </a:rPr>
              <a:t>Examples of tags that you could add: </a:t>
            </a:r>
            <a:br>
              <a:rPr lang="en-GB" dirty="0">
                <a:solidFill>
                  <a:srgbClr val="5B1E45"/>
                </a:solidFill>
              </a:rPr>
            </a:br>
            <a:r>
              <a:rPr lang="en-GB" dirty="0">
                <a:solidFill>
                  <a:srgbClr val="5B1E45"/>
                </a:solidFill>
              </a:rPr>
              <a:t>- CQC domain names</a:t>
            </a:r>
            <a:br>
              <a:rPr lang="en-GB" dirty="0">
                <a:solidFill>
                  <a:srgbClr val="5B1E45"/>
                </a:solidFill>
              </a:rPr>
            </a:br>
            <a:r>
              <a:rPr lang="en-GB" dirty="0">
                <a:solidFill>
                  <a:srgbClr val="5B1E45"/>
                </a:solidFill>
              </a:rPr>
              <a:t>- Stories that require a further response</a:t>
            </a:r>
            <a:br>
              <a:rPr lang="en-GB" dirty="0">
                <a:solidFill>
                  <a:srgbClr val="5B1E45"/>
                </a:solidFill>
              </a:rPr>
            </a:br>
            <a:r>
              <a:rPr lang="en-GB" dirty="0">
                <a:solidFill>
                  <a:srgbClr val="5B1E45"/>
                </a:solidFill>
              </a:rPr>
              <a:t>- Names of projects</a:t>
            </a:r>
            <a:br>
              <a:rPr lang="en-GB" dirty="0">
                <a:solidFill>
                  <a:srgbClr val="5B1E45"/>
                </a:solidFill>
              </a:rPr>
            </a:br>
            <a:r>
              <a:rPr lang="en-GB" dirty="0">
                <a:solidFill>
                  <a:srgbClr val="5B1E45"/>
                </a:solidFill>
              </a:rPr>
              <a:t>- Keeping track of examples you wish to use in meetings, reports, classes or case studies. Then, use the specific tag that you created to generate &amp; schedule reports, digests and </a:t>
            </a:r>
            <a:r>
              <a:rPr lang="en-GB" dirty="0" err="1">
                <a:solidFill>
                  <a:srgbClr val="5B1E45"/>
                </a:solidFill>
              </a:rPr>
              <a:t>visulations</a:t>
            </a:r>
            <a:r>
              <a:rPr lang="en-GB" dirty="0">
                <a:solidFill>
                  <a:srgbClr val="5B1E45"/>
                </a:solidFill>
              </a:rPr>
              <a:t>. </a:t>
            </a:r>
            <a:br>
              <a:rPr lang="en-GB" dirty="0">
                <a:solidFill>
                  <a:srgbClr val="5B1E45"/>
                </a:solidFill>
              </a:rPr>
            </a:br>
            <a:endParaRPr lang="en-GB" dirty="0">
              <a:solidFill>
                <a:srgbClr val="5B1E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7533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A1ADC5BC-1E1D-4A28-92EC-02A8B17E0C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88" y="116632"/>
            <a:ext cx="8764223" cy="556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0518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66B435D6-56C5-45C9-840C-F8F8CB6D08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207" y="0"/>
            <a:ext cx="49975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8556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3598" y="1659285"/>
            <a:ext cx="723680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5B1E45"/>
                </a:solidFill>
                <a:latin typeface="Calibri" panose="020F0502020204030204" pitchFamily="34" charset="0"/>
              </a:rPr>
              <a:t>To find out more about these features &amp; how to use them, join our webinar Wednesday, February 7</a:t>
            </a:r>
            <a:r>
              <a:rPr lang="en-GB" sz="3200" baseline="30000" dirty="0">
                <a:solidFill>
                  <a:srgbClr val="5B1E45"/>
                </a:solidFill>
                <a:latin typeface="Calibri" panose="020F0502020204030204" pitchFamily="34" charset="0"/>
              </a:rPr>
              <a:t>th</a:t>
            </a:r>
            <a:r>
              <a:rPr lang="en-GB" sz="3200" dirty="0">
                <a:solidFill>
                  <a:srgbClr val="5B1E45"/>
                </a:solidFill>
                <a:latin typeface="Calibri" panose="020F0502020204030204" pitchFamily="34" charset="0"/>
              </a:rPr>
              <a:t> 11am.</a:t>
            </a:r>
          </a:p>
          <a:p>
            <a:pPr algn="ctr"/>
            <a:br>
              <a:rPr lang="en-GB" sz="3200" dirty="0">
                <a:solidFill>
                  <a:srgbClr val="5B1E45"/>
                </a:solidFill>
                <a:latin typeface="Calibri" panose="020F0502020204030204" pitchFamily="34" charset="0"/>
              </a:rPr>
            </a:br>
            <a:r>
              <a:rPr lang="en-GB" sz="3200" dirty="0">
                <a:solidFill>
                  <a:srgbClr val="5B1E45"/>
                </a:solidFill>
                <a:latin typeface="Calibri" panose="020F0502020204030204" pitchFamily="34" charset="0"/>
              </a:rPr>
              <a:t>A link to register for this webinar will be sent to all delegates following today’s workshop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07704" y="476672"/>
            <a:ext cx="74168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>
                <a:solidFill>
                  <a:srgbClr val="B10059"/>
                </a:solidFill>
                <a:latin typeface="Calibri" panose="020F0502020204030204" pitchFamily="34" charset="0"/>
              </a:rPr>
              <a:t>Any questions?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ED644622-ECDE-44C9-AC05-EB4E78C526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96" y="620688"/>
            <a:ext cx="8641407" cy="602526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F9492D6-E700-480D-AD30-5403763CE47E}"/>
              </a:ext>
            </a:extLst>
          </p:cNvPr>
          <p:cNvSpPr txBox="1"/>
          <p:nvPr/>
        </p:nvSpPr>
        <p:spPr>
          <a:xfrm>
            <a:off x="35496" y="0"/>
            <a:ext cx="9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B10059"/>
                </a:solidFill>
              </a:rPr>
              <a:t>Use your specific requirements to create a report, e.g. an annual report 2017-2018</a:t>
            </a:r>
          </a:p>
        </p:txBody>
      </p:sp>
    </p:spTree>
    <p:extLst>
      <p:ext uri="{BB962C8B-B14F-4D97-AF65-F5344CB8AC3E}">
        <p14:creationId xmlns:p14="http://schemas.microsoft.com/office/powerpoint/2010/main" val="1968106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5CC12472-20B6-4D72-90BA-4E5FD971F4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127" y="1261760"/>
            <a:ext cx="6239746" cy="433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415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8124DA4F-7F4B-412F-92D7-19667105D3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022" y="1561839"/>
            <a:ext cx="6315956" cy="3734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824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generated with very high confidence">
            <a:extLst>
              <a:ext uri="{FF2B5EF4-FFF2-40B4-BE49-F238E27FC236}">
                <a16:creationId xmlns:a16="http://schemas.microsoft.com/office/drawing/2014/main" id="{EEF1B524-1A95-4A2E-985C-86A188EC0C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37" y="1809524"/>
            <a:ext cx="7173326" cy="323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337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map&#10;&#10;Description generated with high confidence">
            <a:hlinkClick r:id="rId2"/>
            <a:extLst>
              <a:ext uri="{FF2B5EF4-FFF2-40B4-BE49-F238E27FC236}">
                <a16:creationId xmlns:a16="http://schemas.microsoft.com/office/drawing/2014/main" id="{7CD038CA-C22E-44C0-BF05-32B2BC29F3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5421"/>
            <a:ext cx="9144000" cy="412715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21AB444-E4E5-4585-A156-F9C4496B4B69}"/>
              </a:ext>
            </a:extLst>
          </p:cNvPr>
          <p:cNvSpPr txBox="1"/>
          <p:nvPr/>
        </p:nvSpPr>
        <p:spPr>
          <a:xfrm>
            <a:off x="395536" y="188640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B10059"/>
                </a:solidFill>
              </a:rPr>
              <a:t>Interactive tag bubbles about All stories about Nottinghamshire Healthcare NHS Foundation Trust 2017-2018</a:t>
            </a:r>
          </a:p>
        </p:txBody>
      </p:sp>
    </p:spTree>
    <p:extLst>
      <p:ext uri="{BB962C8B-B14F-4D97-AF65-F5344CB8AC3E}">
        <p14:creationId xmlns:p14="http://schemas.microsoft.com/office/powerpoint/2010/main" val="3343119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AE479785-8EEE-4D54-B58C-1376232D19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7137"/>
            <a:ext cx="9144000" cy="5803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233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759A5BC3-72C1-4BFA-83D3-4A9FB06F7D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2240"/>
            <a:ext cx="9144000" cy="6053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1771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6221DDC9-687A-42A3-B825-329E0859D6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200"/>
            <a:ext cx="91440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479555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900</TotalTime>
  <Words>88</Words>
  <Application>Microsoft Office PowerPoint</Application>
  <PresentationFormat>On-screen Show (4:3)</PresentationFormat>
  <Paragraphs>10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Default Design</vt:lpstr>
      <vt:lpstr>New Care Opinion Features to Support QI Work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Patient Opinion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JamesM</dc:creator>
  <cp:lastModifiedBy>Cally Bowman</cp:lastModifiedBy>
  <cp:revision>54</cp:revision>
  <dcterms:created xsi:type="dcterms:W3CDTF">2012-02-08T17:05:39Z</dcterms:created>
  <dcterms:modified xsi:type="dcterms:W3CDTF">2018-02-09T14:34:25Z</dcterms:modified>
</cp:coreProperties>
</file>